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685" r:id="rId2"/>
    <p:sldId id="686" r:id="rId3"/>
    <p:sldId id="687" r:id="rId4"/>
    <p:sldId id="688" r:id="rId5"/>
    <p:sldId id="689" r:id="rId6"/>
    <p:sldId id="690" r:id="rId7"/>
    <p:sldId id="691" r:id="rId8"/>
    <p:sldId id="692" r:id="rId9"/>
    <p:sldId id="654" r:id="rId10"/>
    <p:sldId id="693" r:id="rId11"/>
    <p:sldId id="694" r:id="rId12"/>
    <p:sldId id="695" r:id="rId13"/>
    <p:sldId id="668" r:id="rId14"/>
    <p:sldId id="669" r:id="rId15"/>
    <p:sldId id="672" r:id="rId16"/>
    <p:sldId id="696" r:id="rId17"/>
    <p:sldId id="675" r:id="rId18"/>
    <p:sldId id="676" r:id="rId19"/>
    <p:sldId id="662" r:id="rId20"/>
    <p:sldId id="697" r:id="rId21"/>
    <p:sldId id="699" r:id="rId22"/>
    <p:sldId id="698" r:id="rId23"/>
    <p:sldId id="599" r:id="rId24"/>
    <p:sldId id="635" r:id="rId25"/>
    <p:sldId id="701" r:id="rId26"/>
    <p:sldId id="705" r:id="rId27"/>
    <p:sldId id="704" r:id="rId28"/>
    <p:sldId id="706" r:id="rId29"/>
    <p:sldId id="707" r:id="rId30"/>
    <p:sldId id="652" r:id="rId31"/>
    <p:sldId id="708" r:id="rId32"/>
    <p:sldId id="709" r:id="rId33"/>
    <p:sldId id="710" r:id="rId34"/>
    <p:sldId id="626" r:id="rId35"/>
  </p:sldIdLst>
  <p:sldSz cx="9144000" cy="5143500" type="screen16x9"/>
  <p:notesSz cx="6858000" cy="91440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黑体" pitchFamily="49" charset="-122"/>
      <p:regular r:id="rId42"/>
    </p:embeddedFont>
    <p:embeddedFont>
      <p:font typeface="仿宋" pitchFamily="49" charset="-122"/>
      <p:regular r:id="rId43"/>
    </p:embeddedFont>
    <p:embeddedFont>
      <p:font typeface="微软雅黑" pitchFamily="34" charset="-122"/>
      <p:regular r:id="rId44"/>
      <p:bold r:id="rId45"/>
    </p:embeddedFont>
    <p:embeddedFont>
      <p:font typeface="楷体" pitchFamily="49" charset="-122"/>
      <p:regular r:id="rId46"/>
    </p:embeddedFont>
    <p:embeddedFont>
      <p:font typeface="汉语拼音" charset="0"/>
      <p:regular r:id="rId47"/>
    </p:embeddedFont>
  </p:embeddedFontLst>
  <p:custDataLst>
    <p:tags r:id="rId4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1">
          <p15:clr>
            <a:srgbClr val="A4A3A4"/>
          </p15:clr>
        </p15:guide>
        <p15:guide id="2" pos="516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83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CCFF"/>
    <a:srgbClr val="DAE7F6"/>
    <a:srgbClr val="2060BE"/>
    <a:srgbClr val="FDF1F1"/>
    <a:srgbClr val="EBF6DE"/>
    <a:srgbClr val="FDE9E9"/>
    <a:srgbClr val="09CBE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5" autoAdjust="0"/>
    <p:restoredTop sz="91948" autoAdjust="0"/>
  </p:normalViewPr>
  <p:slideViewPr>
    <p:cSldViewPr>
      <p:cViewPr varScale="1">
        <p:scale>
          <a:sx n="119" d="100"/>
          <a:sy n="119" d="100"/>
        </p:scale>
        <p:origin x="-534" y="-102"/>
      </p:cViewPr>
      <p:guideLst>
        <p:guide orient="horz"/>
        <p:guide pos="51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8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0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5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5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67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6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3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8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3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8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3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6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5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7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Pictures\时代天华透明换行logo（更改尺寸后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78" y="51470"/>
            <a:ext cx="1156626" cy="3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8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49" r:id="rId12"/>
    <p:sldLayoutId id="2147483650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6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467544" y="483518"/>
            <a:ext cx="8280919" cy="4032448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>
            <a:off x="1331640" y="1131590"/>
            <a:ext cx="640939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   同学们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，在平时阅读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的过程中，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遇到了优美生动的语句，我们可以通过圈画或者摘抄的形式积累下来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。我们还可以和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小伙伴一起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交流优美生动的语句，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看看谁积累得多、谁朗读得好。</a:t>
            </a:r>
          </a:p>
        </p:txBody>
      </p:sp>
    </p:spTree>
    <p:extLst>
      <p:ext uri="{BB962C8B-B14F-4D97-AF65-F5344CB8AC3E}">
        <p14:creationId xmlns:p14="http://schemas.microsoft.com/office/powerpoint/2010/main" val="3544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560" y="51470"/>
            <a:ext cx="3042288" cy="720080"/>
            <a:chOff x="161560" y="123478"/>
            <a:chExt cx="3042288" cy="72008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737087F0-05A3-5A44-856F-C41399ED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50981"/>
              <a:ext cx="2736304" cy="692577"/>
            </a:xfrm>
            <a:prstGeom prst="rect">
              <a:avLst/>
            </a:prstGeom>
          </p:spPr>
        </p:pic>
        <p:sp>
          <p:nvSpPr>
            <p:cNvPr id="4" name="文本框 14">
              <a:extLst>
                <a:ext uri="{FF2B5EF4-FFF2-40B4-BE49-F238E27FC236}">
                  <a16:creationId xmlns="" xmlns:a16="http://schemas.microsoft.com/office/drawing/2014/main" id="{BBA2FD5C-C51E-D445-8A16-7059B950F227}"/>
                </a:ext>
              </a:extLst>
            </p:cNvPr>
            <p:cNvSpPr txBox="1"/>
            <p:nvPr/>
          </p:nvSpPr>
          <p:spPr>
            <a:xfrm>
              <a:off x="648909" y="123478"/>
              <a:ext cx="2554939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600" b="1" dirty="0" smtClean="0">
                  <a:latin typeface="黑体" pitchFamily="49" charset="-122"/>
                  <a:ea typeface="黑体" pitchFamily="49" charset="-122"/>
                </a:rPr>
                <a:t>识字加油站</a:t>
              </a:r>
              <a:endParaRPr lang="zh-CN" altLang="en-US" sz="3600" b="1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FFAE2F21-1109-864F-AE35-E487F143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0" y="155224"/>
              <a:ext cx="450000" cy="559756"/>
            </a:xfrm>
            <a:prstGeom prst="rect">
              <a:avLst/>
            </a:prstGeom>
          </p:spPr>
        </p:pic>
      </p:grpSp>
      <p:pic>
        <p:nvPicPr>
          <p:cNvPr id="6" name="图片 20">
            <a:extLst>
              <a:ext uri="{FF2B5EF4-FFF2-40B4-BE49-F238E27FC236}">
                <a16:creationId xmlns=""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48" y="994070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1"/>
          <p:cNvSpPr txBox="1"/>
          <p:nvPr/>
        </p:nvSpPr>
        <p:spPr>
          <a:xfrm>
            <a:off x="395536" y="831939"/>
            <a:ext cx="8208912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 smtClean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读一读，记一记。</a:t>
            </a:r>
            <a:endParaRPr lang="zh-CN" altLang="en-US" sz="3200" b="1" dirty="0">
              <a:solidFill>
                <a:srgbClr val="2060B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275298" y="1534393"/>
            <a:ext cx="6381983" cy="826378"/>
          </a:xfrm>
          <a:prstGeom prst="roundRect">
            <a:avLst/>
          </a:prstGeom>
          <a:solidFill>
            <a:srgbClr val="EBF6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75298" y="2591528"/>
            <a:ext cx="6321039" cy="826378"/>
          </a:xfrm>
          <a:prstGeom prst="roundRect">
            <a:avLst/>
          </a:prstGeom>
          <a:solidFill>
            <a:srgbClr val="FDE9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275298" y="3749977"/>
            <a:ext cx="6321039" cy="826378"/>
          </a:xfrm>
          <a:prstGeom prst="roundRect">
            <a:avLst/>
          </a:prstGeom>
          <a:solidFill>
            <a:srgbClr val="DAE7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31640" y="150611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yuán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07307" y="1540400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zhì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40454" y="1529095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lāo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64593" y="2548512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fù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52825" y="2548512"/>
            <a:ext cx="692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liáo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13065" y="2560131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luò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1091" y="3712259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zī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66146" y="3706961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ɡònɡ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13065" y="3710688"/>
            <a:ext cx="620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ea typeface="黑体" pitchFamily="49" charset="-122"/>
                <a:cs typeface="汉语拼音" pitchFamily="34" charset="0"/>
              </a:rPr>
              <a:t>dài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72905" y="1540400"/>
            <a:ext cx="65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汉语拼音" pitchFamily="34" charset="0"/>
                <a:ea typeface="黑体" pitchFamily="49" charset="-122"/>
                <a:cs typeface="汉语拼音" pitchFamily="34" charset="0"/>
              </a:rPr>
              <a:t>tóu</a:t>
            </a:r>
            <a:endParaRPr lang="zh-CN" altLang="en-US" sz="1200" dirty="0"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464593" y="1408003"/>
            <a:ext cx="7211863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援（救援）  掷（投掷）  捞（打捞）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缚（束缚）  缭（缭乱）  络（网络）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资（资产）  贡（贡献）  贷（贷款）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70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1731"/>
            <a:ext cx="431626" cy="558077"/>
          </a:xfrm>
          <a:prstGeom prst="rect">
            <a:avLst/>
          </a:prstGeom>
        </p:spPr>
      </p:pic>
      <p:sp>
        <p:nvSpPr>
          <p:cNvPr id="3" name="文本框 15">
            <a:extLst>
              <a:ext uri="{FF2B5EF4-FFF2-40B4-BE49-F238E27FC236}">
                <a16:creationId xmlns=""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585812" y="123478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latin typeface="宋体" pitchFamily="2" charset="-122"/>
                <a:ea typeface="宋体" pitchFamily="2" charset="-122"/>
              </a:rPr>
              <a:t>学认字</a:t>
            </a:r>
            <a:endParaRPr kumimoji="1"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122093" y="1707519"/>
            <a:ext cx="130175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援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7818" y="1707519"/>
            <a:ext cx="130016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掷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414340" y="1707519"/>
            <a:ext cx="130175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投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04085" y="1707519"/>
            <a:ext cx="130016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捞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122093" y="2807964"/>
            <a:ext cx="130175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缚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267818" y="2807964"/>
            <a:ext cx="130016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缭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414340" y="2807964"/>
            <a:ext cx="130175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络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264939" y="3924077"/>
            <a:ext cx="1300163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贡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4410664" y="3908544"/>
            <a:ext cx="130175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贷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47701" y="1347614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yuán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45640" y="1347614"/>
            <a:ext cx="790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zhì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80112" y="1347614"/>
            <a:ext cx="694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lāo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91717" y="2499742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fù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99106" y="2499742"/>
            <a:ext cx="980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liáo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23965" y="2499742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luò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90547" y="3605514"/>
            <a:ext cx="995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ɡònɡ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14683" y="3605514"/>
            <a:ext cx="1054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dài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23965" y="1347614"/>
            <a:ext cx="739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tóu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  <p:sp>
        <p:nvSpPr>
          <p:cNvPr id="37" name="圆角矩形标注 36"/>
          <p:cNvSpPr/>
          <p:nvPr/>
        </p:nvSpPr>
        <p:spPr>
          <a:xfrm>
            <a:off x="2409750" y="211731"/>
            <a:ext cx="4754538" cy="1029705"/>
          </a:xfrm>
          <a:prstGeom prst="wedgeRoundRectCallout">
            <a:avLst>
              <a:gd name="adj1" fmla="val 45701"/>
              <a:gd name="adj2" fmla="val 63145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读一读这些生字，并说说你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有什么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发现。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7756" y="655268"/>
            <a:ext cx="900850" cy="1172339"/>
          </a:xfrm>
          <a:prstGeom prst="rect">
            <a:avLst/>
          </a:prstGeom>
        </p:spPr>
      </p:pic>
      <p:sp>
        <p:nvSpPr>
          <p:cNvPr id="40" name="圆角矩形 39"/>
          <p:cNvSpPr/>
          <p:nvPr/>
        </p:nvSpPr>
        <p:spPr>
          <a:xfrm>
            <a:off x="827584" y="1870834"/>
            <a:ext cx="720502" cy="209404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形声字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6584" y="1861110"/>
            <a:ext cx="14157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提手旁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4085" y="2929518"/>
            <a:ext cx="14157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绞丝旁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76508" y="4020112"/>
            <a:ext cx="142058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贝字底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2123729" y="3908544"/>
            <a:ext cx="714672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资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208952" y="3589981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itchFamily="34" charset="0"/>
                <a:ea typeface="黑体" pitchFamily="49" charset="-122"/>
                <a:cs typeface="汉语拼音" pitchFamily="34" charset="0"/>
              </a:rPr>
              <a:t>zī</a:t>
            </a:r>
            <a:endParaRPr lang="zh-CN" altLang="en-US" sz="2800" dirty="0">
              <a:solidFill>
                <a:srgbClr val="FF0000"/>
              </a:solidFill>
              <a:latin typeface="汉语拼音" pitchFamily="34" charset="0"/>
              <a:ea typeface="黑体" pitchFamily="49" charset="-122"/>
              <a:cs typeface="汉语拼音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1979712" y="1059582"/>
            <a:ext cx="6085681" cy="924040"/>
          </a:xfrm>
          <a:prstGeom prst="wedgeRoundRectCallout">
            <a:avLst>
              <a:gd name="adj1" fmla="val -55565"/>
              <a:gd name="adj2" fmla="val -1814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援、掷、投、捞”这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个字的意思都与手部动作有关。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5" y="915566"/>
            <a:ext cx="900850" cy="11723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2039582"/>
            <a:ext cx="903061" cy="1158532"/>
          </a:xfrm>
          <a:prstGeom prst="rect">
            <a:avLst/>
          </a:prstGeom>
        </p:spPr>
      </p:pic>
      <p:sp>
        <p:nvSpPr>
          <p:cNvPr id="20" name="对话气泡: 圆角矩形 14"/>
          <p:cNvSpPr/>
          <p:nvPr/>
        </p:nvSpPr>
        <p:spPr>
          <a:xfrm>
            <a:off x="1022995" y="2139702"/>
            <a:ext cx="6552728" cy="958292"/>
          </a:xfrm>
          <a:prstGeom prst="wedgeRoundRectCallout">
            <a:avLst>
              <a:gd name="adj1" fmla="val 52794"/>
              <a:gd name="adj2" fmla="val -1250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“纟”本指细丝，所以带“纟”的字多与丝线、纺织等事物或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动作有关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21" name="对话气泡: 圆角矩形 14"/>
          <p:cNvSpPr/>
          <p:nvPr/>
        </p:nvSpPr>
        <p:spPr>
          <a:xfrm>
            <a:off x="1619672" y="3219822"/>
            <a:ext cx="6552728" cy="1368152"/>
          </a:xfrm>
          <a:prstGeom prst="wedgeRoundRectCallout">
            <a:avLst>
              <a:gd name="adj1" fmla="val -52664"/>
              <a:gd name="adj2" fmla="val -8292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年级下册我们学习了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“贝”的故事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，认识了很多和“贝”有关的字，知道了带“贝”的字一般与钱有关。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347" y="3287034"/>
            <a:ext cx="975279" cy="1182526"/>
          </a:xfrm>
          <a:prstGeom prst="rect">
            <a:avLst/>
          </a:prstGeom>
        </p:spPr>
      </p:pic>
      <p:sp>
        <p:nvSpPr>
          <p:cNvPr id="23" name="文本框 7"/>
          <p:cNvSpPr txBox="1"/>
          <p:nvPr/>
        </p:nvSpPr>
        <p:spPr>
          <a:xfrm>
            <a:off x="626153" y="136449"/>
            <a:ext cx="2214126" cy="689550"/>
          </a:xfrm>
          <a:prstGeom prst="roundRect">
            <a:avLst/>
          </a:prstGeom>
          <a:solidFill>
            <a:srgbClr val="DBF1FE"/>
          </a:solidFill>
          <a:ln w="19050">
            <a:noFill/>
          </a:ln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识字技巧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118901"/>
            <a:ext cx="810491" cy="7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7"/>
          <p:cNvSpPr txBox="1"/>
          <p:nvPr/>
        </p:nvSpPr>
        <p:spPr>
          <a:xfrm>
            <a:off x="626153" y="136449"/>
            <a:ext cx="2214126" cy="689550"/>
          </a:xfrm>
          <a:prstGeom prst="roundRect">
            <a:avLst/>
          </a:prstGeom>
          <a:solidFill>
            <a:srgbClr val="DBF1FE"/>
          </a:solidFill>
          <a:ln w="19050">
            <a:noFill/>
          </a:ln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理解词义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118901"/>
            <a:ext cx="810491" cy="72465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5536" y="1733786"/>
            <a:ext cx="7920880" cy="478347"/>
            <a:chOff x="3325258" y="-753426"/>
            <a:chExt cx="6271736" cy="478347"/>
          </a:xfrm>
        </p:grpSpPr>
        <p:sp>
          <p:nvSpPr>
            <p:cNvPr id="8" name="直接连接符 7"/>
            <p:cNvSpPr/>
            <p:nvPr/>
          </p:nvSpPr>
          <p:spPr>
            <a:xfrm flipV="1">
              <a:off x="3600742" y="-289713"/>
              <a:ext cx="1841643" cy="12700"/>
            </a:xfrm>
            <a:prstGeom prst="line">
              <a:avLst/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4349930" y="-753426"/>
              <a:ext cx="5247064" cy="470257"/>
            </a:xfrm>
            <a:custGeom>
              <a:avLst/>
              <a:gdLst>
                <a:gd name="connsiteX0" fmla="*/ 0 w 5541791"/>
                <a:gd name="connsiteY0" fmla="*/ 0 h 276971"/>
                <a:gd name="connsiteX1" fmla="*/ 5541791 w 5541791"/>
                <a:gd name="connsiteY1" fmla="*/ 0 h 276971"/>
                <a:gd name="connsiteX2" fmla="*/ 5541791 w 5541791"/>
                <a:gd name="connsiteY2" fmla="*/ 276971 h 276971"/>
                <a:gd name="connsiteX3" fmla="*/ 0 w 5541791"/>
                <a:gd name="connsiteY3" fmla="*/ 276971 h 276971"/>
                <a:gd name="connsiteX4" fmla="*/ 0 w 5541791"/>
                <a:gd name="connsiteY4" fmla="*/ 0 h 27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791" h="276971">
                  <a:moveTo>
                    <a:pt x="0" y="0"/>
                  </a:moveTo>
                  <a:lnTo>
                    <a:pt x="5541791" y="0"/>
                  </a:lnTo>
                  <a:lnTo>
                    <a:pt x="5541791" y="276971"/>
                  </a:lnTo>
                  <a:lnTo>
                    <a:pt x="0" y="2769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扔，投。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325258" y="-738517"/>
              <a:ext cx="948351" cy="463438"/>
            </a:xfrm>
            <a:custGeom>
              <a:avLst/>
              <a:gdLst>
                <a:gd name="connsiteX0" fmla="*/ 56438 w 645254"/>
                <a:gd name="connsiteY0" fmla="*/ 0 h 338558"/>
                <a:gd name="connsiteX1" fmla="*/ 588816 w 645254"/>
                <a:gd name="connsiteY1" fmla="*/ 0 h 338558"/>
                <a:gd name="connsiteX2" fmla="*/ 645254 w 645254"/>
                <a:gd name="connsiteY2" fmla="*/ 56438 h 338558"/>
                <a:gd name="connsiteX3" fmla="*/ 645254 w 645254"/>
                <a:gd name="connsiteY3" fmla="*/ 338558 h 338558"/>
                <a:gd name="connsiteX4" fmla="*/ 645254 w 645254"/>
                <a:gd name="connsiteY4" fmla="*/ 338558 h 338558"/>
                <a:gd name="connsiteX5" fmla="*/ 0 w 645254"/>
                <a:gd name="connsiteY5" fmla="*/ 338558 h 338558"/>
                <a:gd name="connsiteX6" fmla="*/ 0 w 645254"/>
                <a:gd name="connsiteY6" fmla="*/ 338558 h 338558"/>
                <a:gd name="connsiteX7" fmla="*/ 0 w 645254"/>
                <a:gd name="connsiteY7" fmla="*/ 56438 h 338558"/>
                <a:gd name="connsiteX8" fmla="*/ 56438 w 645254"/>
                <a:gd name="connsiteY8" fmla="*/ 0 h 33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254" h="338558">
                  <a:moveTo>
                    <a:pt x="56438" y="0"/>
                  </a:moveTo>
                  <a:lnTo>
                    <a:pt x="588816" y="0"/>
                  </a:lnTo>
                  <a:cubicBezTo>
                    <a:pt x="619986" y="0"/>
                    <a:pt x="645254" y="25268"/>
                    <a:pt x="645254" y="56438"/>
                  </a:cubicBezTo>
                  <a:lnTo>
                    <a:pt x="645254" y="338558"/>
                  </a:lnTo>
                  <a:lnTo>
                    <a:pt x="645254" y="338558"/>
                  </a:lnTo>
                  <a:lnTo>
                    <a:pt x="0" y="338558"/>
                  </a:lnTo>
                  <a:lnTo>
                    <a:pt x="0" y="338558"/>
                  </a:lnTo>
                  <a:lnTo>
                    <a:pt x="0" y="56438"/>
                  </a:lnTo>
                  <a:cubicBezTo>
                    <a:pt x="0" y="25268"/>
                    <a:pt x="25268" y="0"/>
                    <a:pt x="56438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95" tIns="41295" rIns="4129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投掷</a:t>
              </a:r>
              <a:endParaRPr lang="zh-CN" sz="3200" b="1" kern="12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2" name="直接连接符 11"/>
          <p:cNvSpPr/>
          <p:nvPr/>
        </p:nvSpPr>
        <p:spPr>
          <a:xfrm>
            <a:off x="587879" y="3394458"/>
            <a:ext cx="4990196" cy="1934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任意多边形 12"/>
          <p:cNvSpPr/>
          <p:nvPr/>
        </p:nvSpPr>
        <p:spPr>
          <a:xfrm>
            <a:off x="1895150" y="2429639"/>
            <a:ext cx="3910512" cy="1006630"/>
          </a:xfrm>
          <a:custGeom>
            <a:avLst/>
            <a:gdLst>
              <a:gd name="connsiteX0" fmla="*/ 0 w 5541791"/>
              <a:gd name="connsiteY0" fmla="*/ 0 h 276971"/>
              <a:gd name="connsiteX1" fmla="*/ 5541791 w 5541791"/>
              <a:gd name="connsiteY1" fmla="*/ 0 h 276971"/>
              <a:gd name="connsiteX2" fmla="*/ 5541791 w 5541791"/>
              <a:gd name="connsiteY2" fmla="*/ 276971 h 276971"/>
              <a:gd name="connsiteX3" fmla="*/ 0 w 5541791"/>
              <a:gd name="connsiteY3" fmla="*/ 276971 h 276971"/>
              <a:gd name="connsiteX4" fmla="*/ 0 w 5541791"/>
              <a:gd name="connsiteY4" fmla="*/ 0 h 2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791" h="276971">
                <a:moveTo>
                  <a:pt x="0" y="0"/>
                </a:moveTo>
                <a:lnTo>
                  <a:pt x="5541791" y="0"/>
                </a:lnTo>
                <a:lnTo>
                  <a:pt x="5541791" y="276971"/>
                </a:lnTo>
                <a:lnTo>
                  <a:pt x="0" y="276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defTabSz="488950"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①拿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出物资、力量、经验等献给国家或公众。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95536" y="2932954"/>
            <a:ext cx="1197718" cy="463438"/>
          </a:xfrm>
          <a:custGeom>
            <a:avLst/>
            <a:gdLst>
              <a:gd name="connsiteX0" fmla="*/ 56438 w 645254"/>
              <a:gd name="connsiteY0" fmla="*/ 0 h 338558"/>
              <a:gd name="connsiteX1" fmla="*/ 588816 w 645254"/>
              <a:gd name="connsiteY1" fmla="*/ 0 h 338558"/>
              <a:gd name="connsiteX2" fmla="*/ 645254 w 645254"/>
              <a:gd name="connsiteY2" fmla="*/ 56438 h 338558"/>
              <a:gd name="connsiteX3" fmla="*/ 645254 w 645254"/>
              <a:gd name="connsiteY3" fmla="*/ 338558 h 338558"/>
              <a:gd name="connsiteX4" fmla="*/ 645254 w 645254"/>
              <a:gd name="connsiteY4" fmla="*/ 338558 h 338558"/>
              <a:gd name="connsiteX5" fmla="*/ 0 w 645254"/>
              <a:gd name="connsiteY5" fmla="*/ 338558 h 338558"/>
              <a:gd name="connsiteX6" fmla="*/ 0 w 645254"/>
              <a:gd name="connsiteY6" fmla="*/ 338558 h 338558"/>
              <a:gd name="connsiteX7" fmla="*/ 0 w 645254"/>
              <a:gd name="connsiteY7" fmla="*/ 56438 h 338558"/>
              <a:gd name="connsiteX8" fmla="*/ 56438 w 645254"/>
              <a:gd name="connsiteY8" fmla="*/ 0 h 33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254" h="338558">
                <a:moveTo>
                  <a:pt x="56438" y="0"/>
                </a:moveTo>
                <a:lnTo>
                  <a:pt x="588816" y="0"/>
                </a:lnTo>
                <a:cubicBezTo>
                  <a:pt x="619986" y="0"/>
                  <a:pt x="645254" y="25268"/>
                  <a:pt x="645254" y="56438"/>
                </a:cubicBezTo>
                <a:lnTo>
                  <a:pt x="645254" y="338558"/>
                </a:lnTo>
                <a:lnTo>
                  <a:pt x="645254" y="338558"/>
                </a:lnTo>
                <a:lnTo>
                  <a:pt x="0" y="338558"/>
                </a:lnTo>
                <a:lnTo>
                  <a:pt x="0" y="338558"/>
                </a:lnTo>
                <a:lnTo>
                  <a:pt x="0" y="56438"/>
                </a:lnTo>
                <a:cubicBezTo>
                  <a:pt x="0" y="25268"/>
                  <a:pt x="25268" y="0"/>
                  <a:pt x="56438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95" tIns="41295" rIns="41295" bIns="2476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kern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贡献</a:t>
            </a:r>
            <a:endParaRPr lang="zh-CN" sz="3200" b="1" kern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6" name="Picture 2" descr="https://img0.baidu.com/it/u=1439516520,810689216&amp;fm=253&amp;fmt=auto&amp;app=138&amp;f=JPEG?w=440&amp;h=3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7F0"/>
              </a:clrFrom>
              <a:clrTo>
                <a:srgbClr val="FAF7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78" y="1212618"/>
            <a:ext cx="2146903" cy="151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任意多边形 14"/>
          <p:cNvSpPr/>
          <p:nvPr/>
        </p:nvSpPr>
        <p:spPr>
          <a:xfrm>
            <a:off x="1771066" y="3580285"/>
            <a:ext cx="4006129" cy="1006630"/>
          </a:xfrm>
          <a:custGeom>
            <a:avLst/>
            <a:gdLst>
              <a:gd name="connsiteX0" fmla="*/ 0 w 5541791"/>
              <a:gd name="connsiteY0" fmla="*/ 0 h 276971"/>
              <a:gd name="connsiteX1" fmla="*/ 5541791 w 5541791"/>
              <a:gd name="connsiteY1" fmla="*/ 0 h 276971"/>
              <a:gd name="connsiteX2" fmla="*/ 5541791 w 5541791"/>
              <a:gd name="connsiteY2" fmla="*/ 276971 h 276971"/>
              <a:gd name="connsiteX3" fmla="*/ 0 w 5541791"/>
              <a:gd name="connsiteY3" fmla="*/ 276971 h 276971"/>
              <a:gd name="connsiteX4" fmla="*/ 0 w 5541791"/>
              <a:gd name="connsiteY4" fmla="*/ 0 h 2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791" h="276971">
                <a:moveTo>
                  <a:pt x="0" y="0"/>
                </a:moveTo>
                <a:lnTo>
                  <a:pt x="5541791" y="0"/>
                </a:lnTo>
                <a:lnTo>
                  <a:pt x="5541791" y="276971"/>
                </a:lnTo>
                <a:lnTo>
                  <a:pt x="0" y="276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defTabSz="488950"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②对国家或公众所做的有益的事。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直接连接符 15"/>
          <p:cNvSpPr/>
          <p:nvPr/>
        </p:nvSpPr>
        <p:spPr>
          <a:xfrm flipV="1">
            <a:off x="1680118" y="4516389"/>
            <a:ext cx="3972002" cy="10435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任意多边形 16"/>
          <p:cNvSpPr/>
          <p:nvPr/>
        </p:nvSpPr>
        <p:spPr>
          <a:xfrm>
            <a:off x="5817197" y="2428157"/>
            <a:ext cx="3075283" cy="1006630"/>
          </a:xfrm>
          <a:custGeom>
            <a:avLst/>
            <a:gdLst>
              <a:gd name="connsiteX0" fmla="*/ 0 w 5541791"/>
              <a:gd name="connsiteY0" fmla="*/ 0 h 276971"/>
              <a:gd name="connsiteX1" fmla="*/ 5541791 w 5541791"/>
              <a:gd name="connsiteY1" fmla="*/ 0 h 276971"/>
              <a:gd name="connsiteX2" fmla="*/ 5541791 w 5541791"/>
              <a:gd name="connsiteY2" fmla="*/ 276971 h 276971"/>
              <a:gd name="connsiteX3" fmla="*/ 0 w 5541791"/>
              <a:gd name="connsiteY3" fmla="*/ 276971 h 276971"/>
              <a:gd name="connsiteX4" fmla="*/ 0 w 5541791"/>
              <a:gd name="connsiteY4" fmla="*/ 0 h 2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791" h="276971">
                <a:moveTo>
                  <a:pt x="0" y="0"/>
                </a:moveTo>
                <a:lnTo>
                  <a:pt x="5541791" y="0"/>
                </a:lnTo>
                <a:lnTo>
                  <a:pt x="5541791" y="276971"/>
                </a:lnTo>
                <a:lnTo>
                  <a:pt x="0" y="276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defTabSz="488950"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造句：为祖国贡献自己的一切。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5817197" y="3580285"/>
            <a:ext cx="3075283" cy="1006630"/>
          </a:xfrm>
          <a:custGeom>
            <a:avLst/>
            <a:gdLst>
              <a:gd name="connsiteX0" fmla="*/ 0 w 5541791"/>
              <a:gd name="connsiteY0" fmla="*/ 0 h 276971"/>
              <a:gd name="connsiteX1" fmla="*/ 5541791 w 5541791"/>
              <a:gd name="connsiteY1" fmla="*/ 0 h 276971"/>
              <a:gd name="connsiteX2" fmla="*/ 5541791 w 5541791"/>
              <a:gd name="connsiteY2" fmla="*/ 276971 h 276971"/>
              <a:gd name="connsiteX3" fmla="*/ 0 w 5541791"/>
              <a:gd name="connsiteY3" fmla="*/ 276971 h 276971"/>
              <a:gd name="connsiteX4" fmla="*/ 0 w 5541791"/>
              <a:gd name="connsiteY4" fmla="*/ 0 h 27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791" h="276971">
                <a:moveTo>
                  <a:pt x="0" y="0"/>
                </a:moveTo>
                <a:lnTo>
                  <a:pt x="5541791" y="0"/>
                </a:lnTo>
                <a:lnTo>
                  <a:pt x="5541791" y="276971"/>
                </a:lnTo>
                <a:lnTo>
                  <a:pt x="0" y="2769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20955" rIns="20955" bIns="20955" numCol="1" spcCol="1270" anchor="ctr" anchorCtr="0">
            <a:noAutofit/>
          </a:bodyPr>
          <a:lstStyle/>
          <a:p>
            <a:pPr lvl="0" defTabSz="488950"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造句：他们为祖国作出了新的贡献。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2987824" y="328705"/>
            <a:ext cx="4754538" cy="1029705"/>
          </a:xfrm>
          <a:prstGeom prst="wedgeRoundRectCallout">
            <a:avLst>
              <a:gd name="adj1" fmla="val 45701"/>
              <a:gd name="adj2" fmla="val 63145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用查字典或与同学交流等方式理解你不懂的词义吧。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2362" y="786893"/>
            <a:ext cx="900850" cy="11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4936" y="987574"/>
            <a:ext cx="7714128" cy="11957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    请你分别写出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3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个带有提手旁、绞丝旁、贝字底的字，然后我们一起来交流。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</p:txBody>
      </p:sp>
      <p:sp>
        <p:nvSpPr>
          <p:cNvPr id="8" name="流程图: 离页连接符 1"/>
          <p:cNvSpPr/>
          <p:nvPr/>
        </p:nvSpPr>
        <p:spPr>
          <a:xfrm>
            <a:off x="683567" y="199352"/>
            <a:ext cx="3577881" cy="63435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73 w 10173"/>
              <a:gd name="connsiteY0" fmla="*/ 0 h 10000"/>
              <a:gd name="connsiteX1" fmla="*/ 10173 w 10173"/>
              <a:gd name="connsiteY1" fmla="*/ 0 h 10000"/>
              <a:gd name="connsiteX2" fmla="*/ 10173 w 10173"/>
              <a:gd name="connsiteY2" fmla="*/ 8000 h 10000"/>
              <a:gd name="connsiteX3" fmla="*/ 5173 w 10173"/>
              <a:gd name="connsiteY3" fmla="*/ 10000 h 10000"/>
              <a:gd name="connsiteX4" fmla="*/ 173 w 10173"/>
              <a:gd name="connsiteY4" fmla="*/ 8000 h 10000"/>
              <a:gd name="connsiteX5" fmla="*/ 173 w 10173"/>
              <a:gd name="connsiteY5" fmla="*/ 0 h 10000"/>
              <a:gd name="connsiteX0" fmla="*/ 173 w 10173"/>
              <a:gd name="connsiteY0" fmla="*/ 325 h 10325"/>
              <a:gd name="connsiteX1" fmla="*/ 10173 w 10173"/>
              <a:gd name="connsiteY1" fmla="*/ 325 h 10325"/>
              <a:gd name="connsiteX2" fmla="*/ 10173 w 10173"/>
              <a:gd name="connsiteY2" fmla="*/ 8325 h 10325"/>
              <a:gd name="connsiteX3" fmla="*/ 5173 w 10173"/>
              <a:gd name="connsiteY3" fmla="*/ 10325 h 10325"/>
              <a:gd name="connsiteX4" fmla="*/ 173 w 10173"/>
              <a:gd name="connsiteY4" fmla="*/ 8325 h 10325"/>
              <a:gd name="connsiteX5" fmla="*/ 173 w 10173"/>
              <a:gd name="connsiteY5" fmla="*/ 325 h 10325"/>
              <a:gd name="connsiteX0" fmla="*/ 173 w 10380"/>
              <a:gd name="connsiteY0" fmla="*/ 325 h 10325"/>
              <a:gd name="connsiteX1" fmla="*/ 10173 w 10380"/>
              <a:gd name="connsiteY1" fmla="*/ 325 h 10325"/>
              <a:gd name="connsiteX2" fmla="*/ 10173 w 10380"/>
              <a:gd name="connsiteY2" fmla="*/ 8325 h 10325"/>
              <a:gd name="connsiteX3" fmla="*/ 5173 w 10380"/>
              <a:gd name="connsiteY3" fmla="*/ 10325 h 10325"/>
              <a:gd name="connsiteX4" fmla="*/ 173 w 10380"/>
              <a:gd name="connsiteY4" fmla="*/ 8325 h 10325"/>
              <a:gd name="connsiteX5" fmla="*/ 173 w 10380"/>
              <a:gd name="connsiteY5" fmla="*/ 325 h 10325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0" h="10441">
                <a:moveTo>
                  <a:pt x="173" y="441"/>
                </a:moveTo>
                <a:cubicBezTo>
                  <a:pt x="3506" y="-291"/>
                  <a:pt x="6918" y="14"/>
                  <a:pt x="10173" y="441"/>
                </a:cubicBezTo>
                <a:cubicBezTo>
                  <a:pt x="10640" y="3413"/>
                  <a:pt x="10173" y="5774"/>
                  <a:pt x="10173" y="8441"/>
                </a:cubicBezTo>
                <a:cubicBezTo>
                  <a:pt x="8506" y="9657"/>
                  <a:pt x="6840" y="9774"/>
                  <a:pt x="5173" y="10441"/>
                </a:cubicBezTo>
                <a:cubicBezTo>
                  <a:pt x="3506" y="9774"/>
                  <a:pt x="1918" y="9657"/>
                  <a:pt x="173" y="8441"/>
                </a:cubicBezTo>
                <a:cubicBezTo>
                  <a:pt x="173" y="5774"/>
                  <a:pt x="-217" y="3474"/>
                  <a:pt x="173" y="441"/>
                </a:cubicBezTo>
                <a:close/>
              </a:path>
            </a:pathLst>
          </a:custGeom>
          <a:solidFill>
            <a:srgbClr val="84AEF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710808" cy="7861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7584" y="273387"/>
            <a:ext cx="309634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“串串烧”游戏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267744" y="2276872"/>
            <a:ext cx="3816424" cy="648072"/>
          </a:xfrm>
          <a:prstGeom prst="wedgeRoundRectCallout">
            <a:avLst>
              <a:gd name="adj1" fmla="val 29553"/>
              <a:gd name="adj2" fmla="val 5057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扌：打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拍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搬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……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283542" y="3204738"/>
            <a:ext cx="3816424" cy="648072"/>
          </a:xfrm>
          <a:prstGeom prst="wedgeRoundRectCallout">
            <a:avLst>
              <a:gd name="adj1" fmla="val 29553"/>
              <a:gd name="adj2" fmla="val 5057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纟：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红  绿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……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2267744" y="4083918"/>
            <a:ext cx="3816424" cy="648072"/>
          </a:xfrm>
          <a:prstGeom prst="wedgeRoundRectCallout">
            <a:avLst>
              <a:gd name="adj1" fmla="val 29553"/>
              <a:gd name="adj2" fmla="val 5057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： 贪  货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……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3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>
            <a:extLst>
              <a:ext uri="{FF2B5EF4-FFF2-40B4-BE49-F238E27FC236}">
                <a16:creationId xmlns=""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039282" y="130362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smtClean="0">
                <a:latin typeface="宋体" pitchFamily="2" charset="-122"/>
                <a:ea typeface="宋体" pitchFamily="2" charset="-122"/>
              </a:rPr>
              <a:t>第二课时</a:t>
            </a:r>
            <a:endParaRPr kumimoji="1"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iconfont-1191-870150">
            <a:extLst>
              <a:ext uri="{FF2B5EF4-FFF2-40B4-BE49-F238E27FC236}">
                <a16:creationId xmlns=""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438617" y="241300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4" name="iconfont-1191-870150">
            <a:extLst>
              <a:ext uri="{FF2B5EF4-FFF2-40B4-BE49-F238E27FC236}">
                <a16:creationId xmlns=""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04823" y="24130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84" y="602710"/>
            <a:ext cx="2772056" cy="6925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6652"/>
            <a:ext cx="450000" cy="559756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AD809E10-4CA3-BC48-A019-BDFE045C1624}"/>
              </a:ext>
            </a:extLst>
          </p:cNvPr>
          <p:cNvSpPr txBox="1"/>
          <p:nvPr/>
        </p:nvSpPr>
        <p:spPr>
          <a:xfrm>
            <a:off x="559162" y="564906"/>
            <a:ext cx="264824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词句段运用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20">
            <a:extLst>
              <a:ext uri="{FF2B5EF4-FFF2-40B4-BE49-F238E27FC236}">
                <a16:creationId xmlns=""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56" y="1437737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"/>
          <p:cNvSpPr txBox="1"/>
          <p:nvPr/>
        </p:nvSpPr>
        <p:spPr>
          <a:xfrm>
            <a:off x="467544" y="1275606"/>
            <a:ext cx="8208912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读一读，说说括号中的哪个词语用在句子里更合适。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06452" y="2380275"/>
            <a:ext cx="73939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80000"/>
              <a:buFont typeface="宋体" panose="02010600030101010101" pitchFamily="2" charset="-122"/>
              <a:buChar char="◇"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水面的小圆晕一圈圈地（荡漾 飘荡）开去。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971600" y="3042905"/>
            <a:ext cx="3520470" cy="1833101"/>
          </a:xfrm>
          <a:custGeom>
            <a:avLst/>
            <a:gdLst>
              <a:gd name="connsiteX0" fmla="*/ 124428 w 1221427"/>
              <a:gd name="connsiteY0" fmla="*/ 0 h 746421"/>
              <a:gd name="connsiteX1" fmla="*/ 1096999 w 1221427"/>
              <a:gd name="connsiteY1" fmla="*/ 0 h 746421"/>
              <a:gd name="connsiteX2" fmla="*/ 1221427 w 1221427"/>
              <a:gd name="connsiteY2" fmla="*/ 124428 h 746421"/>
              <a:gd name="connsiteX3" fmla="*/ 1221427 w 1221427"/>
              <a:gd name="connsiteY3" fmla="*/ 746421 h 746421"/>
              <a:gd name="connsiteX4" fmla="*/ 1221427 w 1221427"/>
              <a:gd name="connsiteY4" fmla="*/ 746421 h 746421"/>
              <a:gd name="connsiteX5" fmla="*/ 0 w 1221427"/>
              <a:gd name="connsiteY5" fmla="*/ 746421 h 746421"/>
              <a:gd name="connsiteX6" fmla="*/ 0 w 1221427"/>
              <a:gd name="connsiteY6" fmla="*/ 746421 h 746421"/>
              <a:gd name="connsiteX7" fmla="*/ 0 w 1221427"/>
              <a:gd name="connsiteY7" fmla="*/ 124428 h 746421"/>
              <a:gd name="connsiteX8" fmla="*/ 124428 w 1221427"/>
              <a:gd name="connsiteY8" fmla="*/ 0 h 7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427" h="746421">
                <a:moveTo>
                  <a:pt x="1" y="670382"/>
                </a:moveTo>
                <a:lnTo>
                  <a:pt x="1" y="76039"/>
                </a:lnTo>
                <a:cubicBezTo>
                  <a:pt x="1" y="34043"/>
                  <a:pt x="91160" y="0"/>
                  <a:pt x="203612" y="0"/>
                </a:cubicBezTo>
                <a:lnTo>
                  <a:pt x="1221426" y="0"/>
                </a:lnTo>
                <a:lnTo>
                  <a:pt x="1221426" y="0"/>
                </a:lnTo>
                <a:lnTo>
                  <a:pt x="1221426" y="746421"/>
                </a:lnTo>
                <a:lnTo>
                  <a:pt x="1221426" y="746421"/>
                </a:lnTo>
                <a:lnTo>
                  <a:pt x="203612" y="746421"/>
                </a:lnTo>
                <a:cubicBezTo>
                  <a:pt x="91160" y="746421"/>
                  <a:pt x="1" y="712378"/>
                  <a:pt x="1" y="67038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24" tIns="87244" rIns="45720" bIns="87244" numCol="1" spcCol="1270" anchor="ctr" anchorCtr="0">
            <a:noAutofit/>
          </a:bodyPr>
          <a:lstStyle/>
          <a:p>
            <a:pPr lvl="0" algn="l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800" b="1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sz="2800" b="1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“荡漾”多用于形容水波等微微起伏波动，如“微波荡漾</a:t>
            </a:r>
            <a:r>
              <a:rPr lang="zh-CN" altLang="en-US" sz="2800" b="1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sz="2800" b="1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水波荡漾”。</a:t>
            </a:r>
            <a:endParaRPr lang="zh-CN" sz="2800" b="1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651930" y="3042905"/>
            <a:ext cx="3520470" cy="1833101"/>
          </a:xfrm>
          <a:custGeom>
            <a:avLst/>
            <a:gdLst>
              <a:gd name="connsiteX0" fmla="*/ 124428 w 1221427"/>
              <a:gd name="connsiteY0" fmla="*/ 0 h 746421"/>
              <a:gd name="connsiteX1" fmla="*/ 1096999 w 1221427"/>
              <a:gd name="connsiteY1" fmla="*/ 0 h 746421"/>
              <a:gd name="connsiteX2" fmla="*/ 1221427 w 1221427"/>
              <a:gd name="connsiteY2" fmla="*/ 124428 h 746421"/>
              <a:gd name="connsiteX3" fmla="*/ 1221427 w 1221427"/>
              <a:gd name="connsiteY3" fmla="*/ 746421 h 746421"/>
              <a:gd name="connsiteX4" fmla="*/ 1221427 w 1221427"/>
              <a:gd name="connsiteY4" fmla="*/ 746421 h 746421"/>
              <a:gd name="connsiteX5" fmla="*/ 0 w 1221427"/>
              <a:gd name="connsiteY5" fmla="*/ 746421 h 746421"/>
              <a:gd name="connsiteX6" fmla="*/ 0 w 1221427"/>
              <a:gd name="connsiteY6" fmla="*/ 746421 h 746421"/>
              <a:gd name="connsiteX7" fmla="*/ 0 w 1221427"/>
              <a:gd name="connsiteY7" fmla="*/ 124428 h 746421"/>
              <a:gd name="connsiteX8" fmla="*/ 124428 w 1221427"/>
              <a:gd name="connsiteY8" fmla="*/ 0 h 7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427" h="746421">
                <a:moveTo>
                  <a:pt x="1221426" y="76039"/>
                </a:moveTo>
                <a:lnTo>
                  <a:pt x="1221426" y="670382"/>
                </a:lnTo>
                <a:cubicBezTo>
                  <a:pt x="1221426" y="712378"/>
                  <a:pt x="1130267" y="746421"/>
                  <a:pt x="1017815" y="746421"/>
                </a:cubicBezTo>
                <a:lnTo>
                  <a:pt x="1" y="746421"/>
                </a:lnTo>
                <a:lnTo>
                  <a:pt x="1" y="746421"/>
                </a:lnTo>
                <a:lnTo>
                  <a:pt x="1" y="0"/>
                </a:lnTo>
                <a:lnTo>
                  <a:pt x="1" y="0"/>
                </a:lnTo>
                <a:lnTo>
                  <a:pt x="1017815" y="0"/>
                </a:lnTo>
                <a:cubicBezTo>
                  <a:pt x="1130267" y="0"/>
                  <a:pt x="1221426" y="34043"/>
                  <a:pt x="1221426" y="7603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4887477"/>
              <a:satOff val="-91583"/>
              <a:lumOff val="3605"/>
              <a:alphaOff val="0"/>
            </a:schemeClr>
          </a:fillRef>
          <a:effectRef idx="0">
            <a:schemeClr val="accent3">
              <a:tint val="50000"/>
              <a:hueOff val="14887477"/>
              <a:satOff val="-91583"/>
              <a:lumOff val="360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87244" rIns="66924" bIns="87244" numCol="1" spcCol="1270" anchor="ctr" anchorCtr="0">
            <a:noAutofit/>
          </a:bodyPr>
          <a:lstStyle/>
          <a:p>
            <a:pPr lvl="0" algn="l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“飘荡”多用于形容空中随风飘动或飞扬，如“随风飘荡、香气飘荡”。</a:t>
            </a:r>
            <a:endParaRPr lang="zh-CN" sz="2800" b="1" kern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20072" y="2470705"/>
            <a:ext cx="85715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√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05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69510" y="689089"/>
            <a:ext cx="852297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80000"/>
              <a:buFont typeface="宋体" panose="02010600030101010101" pitchFamily="2" charset="-122"/>
              <a:buChar char="◇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他们走在回家的路上，唱起了一首（轻巧 轻快）的歌曲。</a:t>
            </a:r>
            <a:endParaRPr lang="zh-CN" sz="2800" b="1" dirty="0"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723938" y="1923678"/>
            <a:ext cx="3736494" cy="1872208"/>
          </a:xfrm>
          <a:custGeom>
            <a:avLst/>
            <a:gdLst>
              <a:gd name="connsiteX0" fmla="*/ 124428 w 1221427"/>
              <a:gd name="connsiteY0" fmla="*/ 0 h 746421"/>
              <a:gd name="connsiteX1" fmla="*/ 1096999 w 1221427"/>
              <a:gd name="connsiteY1" fmla="*/ 0 h 746421"/>
              <a:gd name="connsiteX2" fmla="*/ 1221427 w 1221427"/>
              <a:gd name="connsiteY2" fmla="*/ 124428 h 746421"/>
              <a:gd name="connsiteX3" fmla="*/ 1221427 w 1221427"/>
              <a:gd name="connsiteY3" fmla="*/ 746421 h 746421"/>
              <a:gd name="connsiteX4" fmla="*/ 1221427 w 1221427"/>
              <a:gd name="connsiteY4" fmla="*/ 746421 h 746421"/>
              <a:gd name="connsiteX5" fmla="*/ 0 w 1221427"/>
              <a:gd name="connsiteY5" fmla="*/ 746421 h 746421"/>
              <a:gd name="connsiteX6" fmla="*/ 0 w 1221427"/>
              <a:gd name="connsiteY6" fmla="*/ 746421 h 746421"/>
              <a:gd name="connsiteX7" fmla="*/ 0 w 1221427"/>
              <a:gd name="connsiteY7" fmla="*/ 124428 h 746421"/>
              <a:gd name="connsiteX8" fmla="*/ 124428 w 1221427"/>
              <a:gd name="connsiteY8" fmla="*/ 0 h 7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427" h="746421">
                <a:moveTo>
                  <a:pt x="1221426" y="76039"/>
                </a:moveTo>
                <a:lnTo>
                  <a:pt x="1221426" y="670382"/>
                </a:lnTo>
                <a:cubicBezTo>
                  <a:pt x="1221426" y="712378"/>
                  <a:pt x="1130267" y="746421"/>
                  <a:pt x="1017815" y="746421"/>
                </a:cubicBezTo>
                <a:lnTo>
                  <a:pt x="1" y="746421"/>
                </a:lnTo>
                <a:lnTo>
                  <a:pt x="1" y="746421"/>
                </a:lnTo>
                <a:lnTo>
                  <a:pt x="1" y="0"/>
                </a:lnTo>
                <a:lnTo>
                  <a:pt x="1" y="0"/>
                </a:lnTo>
                <a:lnTo>
                  <a:pt x="1017815" y="0"/>
                </a:lnTo>
                <a:cubicBezTo>
                  <a:pt x="1130267" y="0"/>
                  <a:pt x="1221426" y="34043"/>
                  <a:pt x="1221426" y="7603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4887477"/>
              <a:satOff val="-91583"/>
              <a:lumOff val="3605"/>
              <a:alphaOff val="0"/>
            </a:schemeClr>
          </a:fillRef>
          <a:effectRef idx="0">
            <a:schemeClr val="accent3">
              <a:tint val="50000"/>
              <a:hueOff val="14887477"/>
              <a:satOff val="-91583"/>
              <a:lumOff val="360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87244" rIns="66924" bIns="87244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“轻快”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多用于形容不费劲或轻松愉快，如“舞步轻快、轻快的乐曲”。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611560" y="1923678"/>
            <a:ext cx="3736494" cy="1872208"/>
          </a:xfrm>
          <a:custGeom>
            <a:avLst/>
            <a:gdLst>
              <a:gd name="connsiteX0" fmla="*/ 124428 w 1221427"/>
              <a:gd name="connsiteY0" fmla="*/ 0 h 746421"/>
              <a:gd name="connsiteX1" fmla="*/ 1096999 w 1221427"/>
              <a:gd name="connsiteY1" fmla="*/ 0 h 746421"/>
              <a:gd name="connsiteX2" fmla="*/ 1221427 w 1221427"/>
              <a:gd name="connsiteY2" fmla="*/ 124428 h 746421"/>
              <a:gd name="connsiteX3" fmla="*/ 1221427 w 1221427"/>
              <a:gd name="connsiteY3" fmla="*/ 746421 h 746421"/>
              <a:gd name="connsiteX4" fmla="*/ 1221427 w 1221427"/>
              <a:gd name="connsiteY4" fmla="*/ 746421 h 746421"/>
              <a:gd name="connsiteX5" fmla="*/ 0 w 1221427"/>
              <a:gd name="connsiteY5" fmla="*/ 746421 h 746421"/>
              <a:gd name="connsiteX6" fmla="*/ 0 w 1221427"/>
              <a:gd name="connsiteY6" fmla="*/ 746421 h 746421"/>
              <a:gd name="connsiteX7" fmla="*/ 0 w 1221427"/>
              <a:gd name="connsiteY7" fmla="*/ 124428 h 746421"/>
              <a:gd name="connsiteX8" fmla="*/ 124428 w 1221427"/>
              <a:gd name="connsiteY8" fmla="*/ 0 h 7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427" h="746421">
                <a:moveTo>
                  <a:pt x="1" y="670382"/>
                </a:moveTo>
                <a:lnTo>
                  <a:pt x="1" y="76039"/>
                </a:lnTo>
                <a:cubicBezTo>
                  <a:pt x="1" y="34043"/>
                  <a:pt x="91160" y="0"/>
                  <a:pt x="203612" y="0"/>
                </a:cubicBezTo>
                <a:lnTo>
                  <a:pt x="1221426" y="0"/>
                </a:lnTo>
                <a:lnTo>
                  <a:pt x="1221426" y="0"/>
                </a:lnTo>
                <a:lnTo>
                  <a:pt x="1221426" y="746421"/>
                </a:lnTo>
                <a:lnTo>
                  <a:pt x="1221426" y="746421"/>
                </a:lnTo>
                <a:lnTo>
                  <a:pt x="203612" y="746421"/>
                </a:lnTo>
                <a:cubicBezTo>
                  <a:pt x="91160" y="746421"/>
                  <a:pt x="1" y="712378"/>
                  <a:pt x="1" y="67038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24" tIns="87244" rIns="45720" bIns="87244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800" b="1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“轻巧”多用于形容重量小而灵巧或操作轻松灵巧等。如“身形轻巧、精致轻巧”。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96336" y="794703"/>
            <a:ext cx="85715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√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5536" y="761097"/>
            <a:ext cx="813934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SzPct val="80000"/>
              <a:buFont typeface="宋体" panose="02010600030101010101" pitchFamily="2" charset="-122"/>
              <a:buChar char="◇"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这只小狗的鼻子真（灵巧 灵敏），老远就闻到了食物的气味。</a:t>
            </a:r>
            <a:endParaRPr lang="zh-CN" sz="2800" b="1" dirty="0"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39552" y="2067694"/>
            <a:ext cx="3736494" cy="1944216"/>
          </a:xfrm>
          <a:custGeom>
            <a:avLst/>
            <a:gdLst>
              <a:gd name="connsiteX0" fmla="*/ 124428 w 1221427"/>
              <a:gd name="connsiteY0" fmla="*/ 0 h 746421"/>
              <a:gd name="connsiteX1" fmla="*/ 1096999 w 1221427"/>
              <a:gd name="connsiteY1" fmla="*/ 0 h 746421"/>
              <a:gd name="connsiteX2" fmla="*/ 1221427 w 1221427"/>
              <a:gd name="connsiteY2" fmla="*/ 124428 h 746421"/>
              <a:gd name="connsiteX3" fmla="*/ 1221427 w 1221427"/>
              <a:gd name="connsiteY3" fmla="*/ 746421 h 746421"/>
              <a:gd name="connsiteX4" fmla="*/ 1221427 w 1221427"/>
              <a:gd name="connsiteY4" fmla="*/ 746421 h 746421"/>
              <a:gd name="connsiteX5" fmla="*/ 0 w 1221427"/>
              <a:gd name="connsiteY5" fmla="*/ 746421 h 746421"/>
              <a:gd name="connsiteX6" fmla="*/ 0 w 1221427"/>
              <a:gd name="connsiteY6" fmla="*/ 746421 h 746421"/>
              <a:gd name="connsiteX7" fmla="*/ 0 w 1221427"/>
              <a:gd name="connsiteY7" fmla="*/ 124428 h 746421"/>
              <a:gd name="connsiteX8" fmla="*/ 124428 w 1221427"/>
              <a:gd name="connsiteY8" fmla="*/ 0 h 7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427" h="746421">
                <a:moveTo>
                  <a:pt x="1" y="670382"/>
                </a:moveTo>
                <a:lnTo>
                  <a:pt x="1" y="76039"/>
                </a:lnTo>
                <a:cubicBezTo>
                  <a:pt x="1" y="34043"/>
                  <a:pt x="91160" y="0"/>
                  <a:pt x="203612" y="0"/>
                </a:cubicBezTo>
                <a:lnTo>
                  <a:pt x="1221426" y="0"/>
                </a:lnTo>
                <a:lnTo>
                  <a:pt x="1221426" y="0"/>
                </a:lnTo>
                <a:lnTo>
                  <a:pt x="1221426" y="746421"/>
                </a:lnTo>
                <a:lnTo>
                  <a:pt x="1221426" y="746421"/>
                </a:lnTo>
                <a:lnTo>
                  <a:pt x="203612" y="746421"/>
                </a:lnTo>
                <a:cubicBezTo>
                  <a:pt x="91160" y="746421"/>
                  <a:pt x="1" y="712378"/>
                  <a:pt x="1" y="67038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24" tIns="87244" rIns="45720" bIns="87244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“灵巧”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多形容灵活而巧妙，如“心灵手巧、手很灵巧”。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4435906" y="2067694"/>
            <a:ext cx="4168542" cy="1944216"/>
          </a:xfrm>
          <a:custGeom>
            <a:avLst/>
            <a:gdLst>
              <a:gd name="connsiteX0" fmla="*/ 124428 w 1221427"/>
              <a:gd name="connsiteY0" fmla="*/ 0 h 746421"/>
              <a:gd name="connsiteX1" fmla="*/ 1096999 w 1221427"/>
              <a:gd name="connsiteY1" fmla="*/ 0 h 746421"/>
              <a:gd name="connsiteX2" fmla="*/ 1221427 w 1221427"/>
              <a:gd name="connsiteY2" fmla="*/ 124428 h 746421"/>
              <a:gd name="connsiteX3" fmla="*/ 1221427 w 1221427"/>
              <a:gd name="connsiteY3" fmla="*/ 746421 h 746421"/>
              <a:gd name="connsiteX4" fmla="*/ 1221427 w 1221427"/>
              <a:gd name="connsiteY4" fmla="*/ 746421 h 746421"/>
              <a:gd name="connsiteX5" fmla="*/ 0 w 1221427"/>
              <a:gd name="connsiteY5" fmla="*/ 746421 h 746421"/>
              <a:gd name="connsiteX6" fmla="*/ 0 w 1221427"/>
              <a:gd name="connsiteY6" fmla="*/ 746421 h 746421"/>
              <a:gd name="connsiteX7" fmla="*/ 0 w 1221427"/>
              <a:gd name="connsiteY7" fmla="*/ 124428 h 746421"/>
              <a:gd name="connsiteX8" fmla="*/ 124428 w 1221427"/>
              <a:gd name="connsiteY8" fmla="*/ 0 h 7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427" h="746421">
                <a:moveTo>
                  <a:pt x="1221426" y="76039"/>
                </a:moveTo>
                <a:lnTo>
                  <a:pt x="1221426" y="670382"/>
                </a:lnTo>
                <a:cubicBezTo>
                  <a:pt x="1221426" y="712378"/>
                  <a:pt x="1130267" y="746421"/>
                  <a:pt x="1017815" y="746421"/>
                </a:cubicBezTo>
                <a:lnTo>
                  <a:pt x="1" y="746421"/>
                </a:lnTo>
                <a:lnTo>
                  <a:pt x="1" y="746421"/>
                </a:lnTo>
                <a:lnTo>
                  <a:pt x="1" y="0"/>
                </a:lnTo>
                <a:lnTo>
                  <a:pt x="1" y="0"/>
                </a:lnTo>
                <a:lnTo>
                  <a:pt x="1017815" y="0"/>
                </a:lnTo>
                <a:cubicBezTo>
                  <a:pt x="1130267" y="0"/>
                  <a:pt x="1221426" y="34043"/>
                  <a:pt x="1221426" y="7603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4887477"/>
              <a:satOff val="-91583"/>
              <a:lumOff val="3605"/>
              <a:alphaOff val="0"/>
            </a:schemeClr>
          </a:fillRef>
          <a:effectRef idx="0">
            <a:schemeClr val="accent3">
              <a:tint val="50000"/>
              <a:hueOff val="14887477"/>
              <a:satOff val="-91583"/>
              <a:lumOff val="360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87244" rIns="66924" bIns="87244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“灵敏”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多用于形容反应快，能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对极其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细微的刺激迅速反应，如“嗅觉灵敏、感觉灵敏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55006" y="854011"/>
            <a:ext cx="85715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√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4916" y="1203598"/>
            <a:ext cx="8352928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春风吹拂，杨柳依依，碧波（荡漾  飘荡）。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4916" y="1779662"/>
            <a:ext cx="7776864" cy="12840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9263" indent="-449263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春天到了，屋后的小溪突然活泼起来，整夜都能听到它（轻巧  轻快）的脚步声。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24128" y="1388845"/>
            <a:ext cx="85715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√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95936" y="2665825"/>
            <a:ext cx="85715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√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流程图: 离页连接符 1"/>
          <p:cNvSpPr/>
          <p:nvPr/>
        </p:nvSpPr>
        <p:spPr>
          <a:xfrm>
            <a:off x="683568" y="199352"/>
            <a:ext cx="1788940" cy="63435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73 w 10173"/>
              <a:gd name="connsiteY0" fmla="*/ 0 h 10000"/>
              <a:gd name="connsiteX1" fmla="*/ 10173 w 10173"/>
              <a:gd name="connsiteY1" fmla="*/ 0 h 10000"/>
              <a:gd name="connsiteX2" fmla="*/ 10173 w 10173"/>
              <a:gd name="connsiteY2" fmla="*/ 8000 h 10000"/>
              <a:gd name="connsiteX3" fmla="*/ 5173 w 10173"/>
              <a:gd name="connsiteY3" fmla="*/ 10000 h 10000"/>
              <a:gd name="connsiteX4" fmla="*/ 173 w 10173"/>
              <a:gd name="connsiteY4" fmla="*/ 8000 h 10000"/>
              <a:gd name="connsiteX5" fmla="*/ 173 w 10173"/>
              <a:gd name="connsiteY5" fmla="*/ 0 h 10000"/>
              <a:gd name="connsiteX0" fmla="*/ 173 w 10173"/>
              <a:gd name="connsiteY0" fmla="*/ 325 h 10325"/>
              <a:gd name="connsiteX1" fmla="*/ 10173 w 10173"/>
              <a:gd name="connsiteY1" fmla="*/ 325 h 10325"/>
              <a:gd name="connsiteX2" fmla="*/ 10173 w 10173"/>
              <a:gd name="connsiteY2" fmla="*/ 8325 h 10325"/>
              <a:gd name="connsiteX3" fmla="*/ 5173 w 10173"/>
              <a:gd name="connsiteY3" fmla="*/ 10325 h 10325"/>
              <a:gd name="connsiteX4" fmla="*/ 173 w 10173"/>
              <a:gd name="connsiteY4" fmla="*/ 8325 h 10325"/>
              <a:gd name="connsiteX5" fmla="*/ 173 w 10173"/>
              <a:gd name="connsiteY5" fmla="*/ 325 h 10325"/>
              <a:gd name="connsiteX0" fmla="*/ 173 w 10380"/>
              <a:gd name="connsiteY0" fmla="*/ 325 h 10325"/>
              <a:gd name="connsiteX1" fmla="*/ 10173 w 10380"/>
              <a:gd name="connsiteY1" fmla="*/ 325 h 10325"/>
              <a:gd name="connsiteX2" fmla="*/ 10173 w 10380"/>
              <a:gd name="connsiteY2" fmla="*/ 8325 h 10325"/>
              <a:gd name="connsiteX3" fmla="*/ 5173 w 10380"/>
              <a:gd name="connsiteY3" fmla="*/ 10325 h 10325"/>
              <a:gd name="connsiteX4" fmla="*/ 173 w 10380"/>
              <a:gd name="connsiteY4" fmla="*/ 8325 h 10325"/>
              <a:gd name="connsiteX5" fmla="*/ 173 w 10380"/>
              <a:gd name="connsiteY5" fmla="*/ 325 h 10325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0" h="10441">
                <a:moveTo>
                  <a:pt x="173" y="441"/>
                </a:moveTo>
                <a:cubicBezTo>
                  <a:pt x="3506" y="-291"/>
                  <a:pt x="6918" y="14"/>
                  <a:pt x="10173" y="441"/>
                </a:cubicBezTo>
                <a:cubicBezTo>
                  <a:pt x="10640" y="3413"/>
                  <a:pt x="10173" y="5774"/>
                  <a:pt x="10173" y="8441"/>
                </a:cubicBezTo>
                <a:cubicBezTo>
                  <a:pt x="8506" y="9657"/>
                  <a:pt x="6840" y="9774"/>
                  <a:pt x="5173" y="10441"/>
                </a:cubicBezTo>
                <a:cubicBezTo>
                  <a:pt x="3506" y="9774"/>
                  <a:pt x="1918" y="9657"/>
                  <a:pt x="173" y="8441"/>
                </a:cubicBezTo>
                <a:cubicBezTo>
                  <a:pt x="173" y="5774"/>
                  <a:pt x="-217" y="3474"/>
                  <a:pt x="173" y="441"/>
                </a:cubicBezTo>
                <a:close/>
              </a:path>
            </a:pathLst>
          </a:custGeom>
          <a:solidFill>
            <a:srgbClr val="84AEF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710808" cy="78610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7584" y="273387"/>
            <a:ext cx="164492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练一练</a:t>
            </a:r>
          </a:p>
        </p:txBody>
      </p:sp>
      <p:sp>
        <p:nvSpPr>
          <p:cNvPr id="13" name="矩形 12"/>
          <p:cNvSpPr/>
          <p:nvPr/>
        </p:nvSpPr>
        <p:spPr>
          <a:xfrm>
            <a:off x="534916" y="3063668"/>
            <a:ext cx="7776864" cy="13849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9263" indent="-449263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妹妹爱说爱笑，爱唱爱跳，是个（活泼  灵活）的孩子。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444208" y="3313897"/>
            <a:ext cx="85715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√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52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4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6210175" y="3581603"/>
            <a:ext cx="2547846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17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609510" y="369254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4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75716" y="3692542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5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6858B89-BDB1-8C4A-8D9E-56121C0B06FB}"/>
              </a:ext>
            </a:extLst>
          </p:cNvPr>
          <p:cNvSpPr txBox="1"/>
          <p:nvPr/>
        </p:nvSpPr>
        <p:spPr>
          <a:xfrm>
            <a:off x="6210175" y="4229675"/>
            <a:ext cx="2547846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600" b="1">
                <a:latin typeface="宋体" pitchFamily="2" charset="-122"/>
                <a:ea typeface="宋体" pitchFamily="2" charset="-122"/>
              </a:defRPr>
            </a:lvl1pPr>
          </a:lstStyle>
          <a:p>
            <a:pPr defTabSz="914400">
              <a:defRPr/>
            </a:pPr>
            <a:r>
              <a:rPr lang="zh-CN" altLang="en-US" kern="0" dirty="0">
                <a:solidFill>
                  <a:sysClr val="windowText" lastClr="000000"/>
                </a:solidFill>
              </a:rPr>
              <a:t>第二课时</a:t>
            </a:r>
          </a:p>
        </p:txBody>
      </p:sp>
      <p:sp>
        <p:nvSpPr>
          <p:cNvPr id="26" name="iconfont-1191-870150">
            <a:extLst>
              <a:ext uri="{FF2B5EF4-FFF2-40B4-BE49-F238E27FC236}">
                <a16:creationId xmlns:a16="http://schemas.microsoft.com/office/drawing/2014/main" xmlns="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09510" y="4340613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7" name="iconfont-1191-870150">
            <a:extLst>
              <a:ext uri="{FF2B5EF4-FFF2-40B4-BE49-F238E27FC236}">
                <a16:creationId xmlns:a16="http://schemas.microsoft.com/office/drawing/2014/main" xmlns="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75716" y="4340614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31" name="TextBox 30"/>
          <p:cNvSpPr txBox="1"/>
          <p:nvPr/>
        </p:nvSpPr>
        <p:spPr>
          <a:xfrm>
            <a:off x="99654" y="18313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三</a:t>
            </a:r>
            <a:r>
              <a:rPr lang="zh-CN" altLang="en-US" sz="2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年级 下册</a:t>
            </a:r>
            <a:endParaRPr lang="zh-CN" altLang="en-US" sz="22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文本框 1"/>
          <p:cNvSpPr txBox="1"/>
          <p:nvPr/>
        </p:nvSpPr>
        <p:spPr>
          <a:xfrm>
            <a:off x="2015798" y="1394505"/>
            <a:ext cx="5040560" cy="1177245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7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语文</a:t>
            </a:r>
            <a:r>
              <a:rPr lang="zh-CN" altLang="en-US" sz="7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园地</a:t>
            </a:r>
            <a:endParaRPr lang="zh-CN" altLang="en-US" sz="7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05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>
            <a:extLst>
              <a:ext uri="{FF2B5EF4-FFF2-40B4-BE49-F238E27FC236}">
                <a16:creationId xmlns=""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88" y="645649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1"/>
          <p:cNvSpPr txBox="1"/>
          <p:nvPr/>
        </p:nvSpPr>
        <p:spPr>
          <a:xfrm>
            <a:off x="755576" y="483518"/>
            <a:ext cx="741682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读一读</a:t>
            </a:r>
            <a:r>
              <a:rPr lang="zh-CN" altLang="en-US" sz="3200" b="1" dirty="0" smtClean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，想想作者是如何把动物的外形特点写出来的。</a:t>
            </a:r>
            <a:endParaRPr lang="zh-CN" altLang="en-US" sz="3200" b="1" dirty="0">
              <a:solidFill>
                <a:srgbClr val="2060B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442" y="1635646"/>
            <a:ext cx="7416824" cy="2808312"/>
          </a:xfrm>
          <a:prstGeom prst="rect">
            <a:avLst/>
          </a:prstGeom>
          <a:grp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711200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一身乌黑的羽毛，一对轻快有力的翅膀，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加上剪刀似的尾巴，</a:t>
            </a:r>
            <a:r>
              <a:rPr lang="zh-CN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凑成了那样可爱的活泼的小燕子。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indent="711200" defTabSz="914400" fontAlgn="base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独角仙的壳多为深色，挺硬的，头部尖端有一只犀牛一样的角。</a:t>
            </a:r>
            <a:endParaRPr lang="zh-CN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76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00870"/>
              </p:ext>
            </p:extLst>
          </p:nvPr>
        </p:nvGraphicFramePr>
        <p:xfrm>
          <a:off x="467544" y="987574"/>
          <a:ext cx="7776863" cy="3024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529"/>
                <a:gridCol w="3033047"/>
                <a:gridCol w="2592287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动物名称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外形（具体部位）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特点（怎么样）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</a:tr>
              <a:tr h="50405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b="1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800" b="1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燕子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</a:tr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8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独角仙</a:t>
                      </a: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FFCC">
                        <a:alpha val="5568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63888" y="1563638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羽毛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63888" y="2048530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翅膀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3888" y="249974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尾巴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3888" y="2984634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甲壳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8296" y="3488690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4208" y="1558251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乌黑</a:t>
            </a:r>
          </a:p>
        </p:txBody>
      </p:sp>
      <p:sp>
        <p:nvSpPr>
          <p:cNvPr id="12" name="矩形 11"/>
          <p:cNvSpPr/>
          <p:nvPr/>
        </p:nvSpPr>
        <p:spPr>
          <a:xfrm>
            <a:off x="6080356" y="204853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轻快有力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0356" y="249974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剪刀似的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0356" y="2976008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深色，硬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0356" y="3499228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犀牛一样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7602276" y="1491630"/>
            <a:ext cx="1440160" cy="57055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颜色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云形 18"/>
          <p:cNvSpPr/>
          <p:nvPr/>
        </p:nvSpPr>
        <p:spPr>
          <a:xfrm>
            <a:off x="7610714" y="1995686"/>
            <a:ext cx="1440160" cy="57055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感觉</a:t>
            </a:r>
            <a:endParaRPr lang="zh-CN" altLang="en-US" sz="2400" b="1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云形 19"/>
          <p:cNvSpPr/>
          <p:nvPr/>
        </p:nvSpPr>
        <p:spPr>
          <a:xfrm>
            <a:off x="7665899" y="2499742"/>
            <a:ext cx="1440160" cy="57055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形状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云形 20"/>
          <p:cNvSpPr/>
          <p:nvPr/>
        </p:nvSpPr>
        <p:spPr>
          <a:xfrm>
            <a:off x="7668344" y="2966190"/>
            <a:ext cx="1440160" cy="72733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颜色质地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云形 21"/>
          <p:cNvSpPr/>
          <p:nvPr/>
        </p:nvSpPr>
        <p:spPr>
          <a:xfrm>
            <a:off x="7668344" y="3651870"/>
            <a:ext cx="1440160" cy="57055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形状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25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635646"/>
            <a:ext cx="7992888" cy="2376264"/>
          </a:xfrm>
          <a:prstGeom prst="rect">
            <a:avLst/>
          </a:prstGeom>
          <a:grp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711200" defTabSz="9144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瓢虫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，朱红的、瓷漆似的硬翅，上有小圆点，特别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漂亮。</a:t>
            </a:r>
            <a:endParaRPr lang="en-US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indent="711200" defTabSz="9144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还有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一种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“土蚂蚱”，身体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粗短，方头，色黑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泥土，翅上有黑斑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2510" y="555526"/>
            <a:ext cx="806489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读一读课文中的这两句话，想想作者是抓住什么来写动物的外形特点的。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2483768" y="2244771"/>
            <a:ext cx="2520280" cy="6612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颜色 质地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4499992" y="3317633"/>
            <a:ext cx="2520280" cy="6612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颜色 形状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5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12079" y="1131590"/>
            <a:ext cx="7606799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3888" algn="l"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选择一种你喜欢的小动物，描写它的外形特点吧！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流程图: 离页连接符 1"/>
          <p:cNvSpPr/>
          <p:nvPr/>
        </p:nvSpPr>
        <p:spPr>
          <a:xfrm>
            <a:off x="683568" y="199352"/>
            <a:ext cx="1788940" cy="63435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73 w 10173"/>
              <a:gd name="connsiteY0" fmla="*/ 0 h 10000"/>
              <a:gd name="connsiteX1" fmla="*/ 10173 w 10173"/>
              <a:gd name="connsiteY1" fmla="*/ 0 h 10000"/>
              <a:gd name="connsiteX2" fmla="*/ 10173 w 10173"/>
              <a:gd name="connsiteY2" fmla="*/ 8000 h 10000"/>
              <a:gd name="connsiteX3" fmla="*/ 5173 w 10173"/>
              <a:gd name="connsiteY3" fmla="*/ 10000 h 10000"/>
              <a:gd name="connsiteX4" fmla="*/ 173 w 10173"/>
              <a:gd name="connsiteY4" fmla="*/ 8000 h 10000"/>
              <a:gd name="connsiteX5" fmla="*/ 173 w 10173"/>
              <a:gd name="connsiteY5" fmla="*/ 0 h 10000"/>
              <a:gd name="connsiteX0" fmla="*/ 173 w 10173"/>
              <a:gd name="connsiteY0" fmla="*/ 325 h 10325"/>
              <a:gd name="connsiteX1" fmla="*/ 10173 w 10173"/>
              <a:gd name="connsiteY1" fmla="*/ 325 h 10325"/>
              <a:gd name="connsiteX2" fmla="*/ 10173 w 10173"/>
              <a:gd name="connsiteY2" fmla="*/ 8325 h 10325"/>
              <a:gd name="connsiteX3" fmla="*/ 5173 w 10173"/>
              <a:gd name="connsiteY3" fmla="*/ 10325 h 10325"/>
              <a:gd name="connsiteX4" fmla="*/ 173 w 10173"/>
              <a:gd name="connsiteY4" fmla="*/ 8325 h 10325"/>
              <a:gd name="connsiteX5" fmla="*/ 173 w 10173"/>
              <a:gd name="connsiteY5" fmla="*/ 325 h 10325"/>
              <a:gd name="connsiteX0" fmla="*/ 173 w 10380"/>
              <a:gd name="connsiteY0" fmla="*/ 325 h 10325"/>
              <a:gd name="connsiteX1" fmla="*/ 10173 w 10380"/>
              <a:gd name="connsiteY1" fmla="*/ 325 h 10325"/>
              <a:gd name="connsiteX2" fmla="*/ 10173 w 10380"/>
              <a:gd name="connsiteY2" fmla="*/ 8325 h 10325"/>
              <a:gd name="connsiteX3" fmla="*/ 5173 w 10380"/>
              <a:gd name="connsiteY3" fmla="*/ 10325 h 10325"/>
              <a:gd name="connsiteX4" fmla="*/ 173 w 10380"/>
              <a:gd name="connsiteY4" fmla="*/ 8325 h 10325"/>
              <a:gd name="connsiteX5" fmla="*/ 173 w 10380"/>
              <a:gd name="connsiteY5" fmla="*/ 325 h 10325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0" h="10441">
                <a:moveTo>
                  <a:pt x="173" y="441"/>
                </a:moveTo>
                <a:cubicBezTo>
                  <a:pt x="3506" y="-291"/>
                  <a:pt x="6918" y="14"/>
                  <a:pt x="10173" y="441"/>
                </a:cubicBezTo>
                <a:cubicBezTo>
                  <a:pt x="10640" y="3413"/>
                  <a:pt x="10173" y="5774"/>
                  <a:pt x="10173" y="8441"/>
                </a:cubicBezTo>
                <a:cubicBezTo>
                  <a:pt x="8506" y="9657"/>
                  <a:pt x="6840" y="9774"/>
                  <a:pt x="5173" y="10441"/>
                </a:cubicBezTo>
                <a:cubicBezTo>
                  <a:pt x="3506" y="9774"/>
                  <a:pt x="1918" y="9657"/>
                  <a:pt x="173" y="8441"/>
                </a:cubicBezTo>
                <a:cubicBezTo>
                  <a:pt x="173" y="5774"/>
                  <a:pt x="-217" y="3474"/>
                  <a:pt x="173" y="441"/>
                </a:cubicBezTo>
                <a:close/>
              </a:path>
            </a:pathLst>
          </a:custGeom>
          <a:solidFill>
            <a:srgbClr val="84AEF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710808" cy="7861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7584" y="273387"/>
            <a:ext cx="164492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写一写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4387" y="699542"/>
            <a:ext cx="7995226" cy="24622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我家的阳台上养着一只可爱的小白兔，它长长的耳朵就像头上戴着两顶竖起来的帽子。它红红的眼睛犹如红玛瑙似的，非常可爱。还有它那一身子的好像用牛奶洗过的白色的绒毛，长长的，摸起来很柔软。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对话气泡: 圆角矩形 14"/>
          <p:cNvSpPr/>
          <p:nvPr/>
        </p:nvSpPr>
        <p:spPr>
          <a:xfrm>
            <a:off x="1967536" y="3335839"/>
            <a:ext cx="6552728" cy="1396151"/>
          </a:xfrm>
          <a:prstGeom prst="wedgeRoundRectCallout">
            <a:avLst>
              <a:gd name="adj1" fmla="val -52664"/>
              <a:gd name="adj2" fmla="val -8292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这段话写出了小白兔耳朵的形状，眼睛的颜色，身体的颜色和质地。一只可爱的小白兔仿佛呈现在我们面前。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3275953"/>
            <a:ext cx="975279" cy="1182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6" y="155224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=""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804082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日积月累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0" y="155224"/>
            <a:ext cx="450000" cy="55975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4770" y="1429031"/>
            <a:ext cx="4878073" cy="2677656"/>
            <a:chOff x="341999" y="1209983"/>
            <a:chExt cx="4878073" cy="2677656"/>
          </a:xfrm>
          <a:solidFill>
            <a:schemeClr val="bg1"/>
          </a:solidFill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341999" y="1209983"/>
              <a:ext cx="4878073" cy="2677656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algn="ctr" defTabSz="914400" rtl="0" fontAlgn="base" latinLnBrk="0">
                <a:lnSpc>
                  <a:spcPct val="12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忆江南</a:t>
              </a:r>
              <a:endPara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R="0" lvl="0" algn="ctr" defTabSz="914400" rtl="0" fontAlgn="base" latinLnBrk="0">
                <a:lnSpc>
                  <a:spcPct val="12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[</a:t>
              </a:r>
              <a:r>
                <a:rPr kumimoji="0" lang="zh-CN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唐</a:t>
              </a:r>
              <a:r>
                <a:rPr kumimoji="0" lang="en-US" altLang="zh-CN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]</a:t>
              </a:r>
              <a:r>
                <a:rPr kumimoji="0" lang="zh-CN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白居易</a:t>
              </a:r>
            </a:p>
            <a:p>
              <a:pPr marR="0" lvl="0" defTabSz="914400" rtl="0" fontAlgn="base" latinLnBrk="0">
                <a:lnSpc>
                  <a:spcPct val="12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    江南好，风景旧曾谙。日出江花红胜火，春来江水绿如蓝。能不忆江南？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956978" y="1966243"/>
              <a:ext cx="56938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err="1">
                  <a:solidFill>
                    <a:srgbClr val="FF0000"/>
                  </a:solidFill>
                  <a:latin typeface="汉语拼音" pitchFamily="34" charset="0"/>
                  <a:ea typeface="宋体"/>
                  <a:cs typeface="汉语拼音" pitchFamily="34" charset="0"/>
                </a:rPr>
                <a:t>ā</a:t>
              </a:r>
              <a:r>
                <a:rPr lang="en-US" altLang="zh-CN" sz="2400" dirty="0" err="1">
                  <a:solidFill>
                    <a:srgbClr val="FF0000"/>
                  </a:solidFill>
                  <a:latin typeface="汉语拼音" pitchFamily="34" charset="0"/>
                  <a:ea typeface="宋体" pitchFamily="2" charset="-122"/>
                  <a:cs typeface="汉语拼音" pitchFamily="34" charset="0"/>
                </a:rPr>
                <a:t>n</a:t>
              </a:r>
              <a:endParaRPr lang="zh-CN" altLang="en-US" dirty="0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14293" y="1390932"/>
            <a:ext cx="3750195" cy="2798902"/>
            <a:chOff x="6033939" y="1015375"/>
            <a:chExt cx="3606179" cy="2857899"/>
          </a:xfrm>
        </p:grpSpPr>
        <p:pic>
          <p:nvPicPr>
            <p:cNvPr id="14" name="PA_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39" y="1015375"/>
              <a:ext cx="3606179" cy="285789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6380153" y="1628971"/>
              <a:ext cx="3091832" cy="1979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623888"/>
              <a:r>
                <a:rPr lang="zh-CN" altLang="en-US" sz="24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楷体" panose="02010609060101010101" pitchFamily="49" charset="-122"/>
                </a:rPr>
                <a:t>词是我国古代一种句子有长有短的文学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楷体" panose="02010609060101010101" pitchFamily="49" charset="-122"/>
                </a:rPr>
                <a:t>体裁，又</a:t>
              </a:r>
              <a:r>
                <a:rPr lang="zh-CN" altLang="en-US" sz="24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楷体" panose="02010609060101010101" pitchFamily="49" charset="-122"/>
                </a:rPr>
                <a:t>叫</a:t>
              </a:r>
              <a:r>
                <a:rPr lang="zh-CN" altLang="en-US" sz="2400" b="1" dirty="0" smtClean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楷体" panose="02010609060101010101" pitchFamily="49" charset="-122"/>
                </a:rPr>
                <a:t>“长短句”，原来</a:t>
              </a:r>
              <a:r>
                <a:rPr lang="zh-CN" altLang="en-US" sz="2400" b="1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楷体" panose="02010609060101010101" pitchFamily="49" charset="-122"/>
                </a:rPr>
                <a:t>都是配了曲谱能歌唱的。</a:t>
              </a:r>
              <a:endPara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" name="云形 5"/>
          <p:cNvSpPr/>
          <p:nvPr/>
        </p:nvSpPr>
        <p:spPr>
          <a:xfrm>
            <a:off x="713521" y="1429031"/>
            <a:ext cx="1146188" cy="57055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词</a:t>
            </a:r>
          </a:p>
        </p:txBody>
      </p:sp>
      <p:sp>
        <p:nvSpPr>
          <p:cNvPr id="16" name="对话气泡: 圆角矩形 14"/>
          <p:cNvSpPr/>
          <p:nvPr/>
        </p:nvSpPr>
        <p:spPr>
          <a:xfrm>
            <a:off x="3419872" y="847801"/>
            <a:ext cx="1512168" cy="546550"/>
          </a:xfrm>
          <a:prstGeom prst="wedgeRoundRectCallout">
            <a:avLst>
              <a:gd name="adj1" fmla="val -50119"/>
              <a:gd name="adj2" fmla="val 86668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词牌名</a:t>
            </a:r>
          </a:p>
        </p:txBody>
      </p:sp>
    </p:spTree>
    <p:extLst>
      <p:ext uri="{BB962C8B-B14F-4D97-AF65-F5344CB8AC3E}">
        <p14:creationId xmlns:p14="http://schemas.microsoft.com/office/powerpoint/2010/main" val="19750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915566"/>
            <a:ext cx="813690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 u="sng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白居易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乐天，号香山居士，是唐代伟大的现实主义诗人。他的诗歌题材广泛，形式多样，语言平易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通俗。代表作有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长恨歌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琵琶行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293179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u="sng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写作背景</a:t>
            </a:r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白居易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曾经当过杭州刺史，词中所回忆的是他观光游览当地风景时留下的印象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7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699539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自由读词，读准字音，读通句子。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1720" y="1429031"/>
            <a:ext cx="4878073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ctr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忆江南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lvl="0" algn="ctr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[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唐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]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白居易</a:t>
            </a:r>
          </a:p>
          <a:p>
            <a:pPr marR="0" lvl="0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江南好，风景旧曾谙。日出江花红胜火，春来江水绿如蓝。能不忆江南？</a:t>
            </a:r>
          </a:p>
        </p:txBody>
      </p:sp>
      <p:sp>
        <p:nvSpPr>
          <p:cNvPr id="6" name="矩形 5"/>
          <p:cNvSpPr/>
          <p:nvPr/>
        </p:nvSpPr>
        <p:spPr>
          <a:xfrm>
            <a:off x="5658797" y="2211710"/>
            <a:ext cx="5693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汉语拼音" pitchFamily="34" charset="0"/>
                <a:ea typeface="宋体"/>
                <a:cs typeface="汉语拼音" pitchFamily="34" charset="0"/>
              </a:rPr>
              <a:t>ā</a:t>
            </a:r>
            <a:r>
              <a:rPr lang="en-US" altLang="zh-CN" sz="2400" dirty="0" err="1">
                <a:solidFill>
                  <a:srgbClr val="FF0000"/>
                </a:solidFill>
                <a:latin typeface="汉语拼音" pitchFamily="34" charset="0"/>
                <a:ea typeface="宋体" pitchFamily="2" charset="-122"/>
                <a:cs typeface="汉语拼音" pitchFamily="34" charset="0"/>
              </a:rPr>
              <a:t>n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1720" y="627534"/>
            <a:ext cx="4878073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ctr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忆江南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lvl="0" algn="ctr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[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唐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]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白居易</a:t>
            </a:r>
          </a:p>
          <a:p>
            <a:pPr marR="0" lvl="0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江南好，风景旧曾谙。日出江花红胜火，春来江水绿如蓝。能不忆江南？</a:t>
            </a:r>
          </a:p>
        </p:txBody>
      </p:sp>
      <p:sp>
        <p:nvSpPr>
          <p:cNvPr id="7" name="矩形 6"/>
          <p:cNvSpPr/>
          <p:nvPr/>
        </p:nvSpPr>
        <p:spPr>
          <a:xfrm>
            <a:off x="2135877" y="2274309"/>
            <a:ext cx="4740379" cy="9361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72840" y="1761082"/>
            <a:ext cx="503416" cy="4105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990238" y="1761081"/>
            <a:ext cx="373850" cy="378622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对话气泡: 圆角矩形 14"/>
          <p:cNvSpPr/>
          <p:nvPr/>
        </p:nvSpPr>
        <p:spPr>
          <a:xfrm>
            <a:off x="2411760" y="1331518"/>
            <a:ext cx="936104" cy="399857"/>
          </a:xfrm>
          <a:prstGeom prst="wedgeRoundRectCallout">
            <a:avLst>
              <a:gd name="adj1" fmla="val 219287"/>
              <a:gd name="adj2" fmla="val 50806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从前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364088" y="1761081"/>
            <a:ext cx="373850" cy="378622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对话气泡: 圆角矩形 14"/>
          <p:cNvSpPr/>
          <p:nvPr/>
        </p:nvSpPr>
        <p:spPr>
          <a:xfrm>
            <a:off x="5436736" y="1203598"/>
            <a:ext cx="936104" cy="399857"/>
          </a:xfrm>
          <a:prstGeom prst="wedgeRoundRectCallout">
            <a:avLst>
              <a:gd name="adj1" fmla="val -31368"/>
              <a:gd name="adj2" fmla="val 72380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曾经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724128" y="1761081"/>
            <a:ext cx="373850" cy="378622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对话气泡: 圆角矩形 14"/>
          <p:cNvSpPr/>
          <p:nvPr/>
        </p:nvSpPr>
        <p:spPr>
          <a:xfrm>
            <a:off x="6601044" y="1403526"/>
            <a:ext cx="936104" cy="399857"/>
          </a:xfrm>
          <a:prstGeom prst="wedgeRoundRectCallout">
            <a:avLst>
              <a:gd name="adj1" fmla="val -89424"/>
              <a:gd name="adj2" fmla="val 57278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熟悉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横卷形 14"/>
          <p:cNvSpPr/>
          <p:nvPr/>
        </p:nvSpPr>
        <p:spPr>
          <a:xfrm>
            <a:off x="3023828" y="2211710"/>
            <a:ext cx="4680520" cy="144957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大意：江南好，这样的风景过去就很熟悉。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09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1720" y="699542"/>
            <a:ext cx="4878073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ctr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忆江南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lvl="0" algn="ctr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[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唐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]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白居易</a:t>
            </a:r>
          </a:p>
          <a:p>
            <a:pPr marR="0" lvl="0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江南好，风景旧曾谙。日出江花红胜火，春来江水绿如蓝。能不忆江南？</a:t>
            </a:r>
          </a:p>
        </p:txBody>
      </p:sp>
      <p:sp>
        <p:nvSpPr>
          <p:cNvPr id="8" name="矩形 7"/>
          <p:cNvSpPr/>
          <p:nvPr/>
        </p:nvSpPr>
        <p:spPr>
          <a:xfrm>
            <a:off x="2843808" y="1833089"/>
            <a:ext cx="3456064" cy="4105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123728" y="2859782"/>
            <a:ext cx="373850" cy="378622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对话气泡: 圆角矩形 14"/>
          <p:cNvSpPr/>
          <p:nvPr/>
        </p:nvSpPr>
        <p:spPr>
          <a:xfrm>
            <a:off x="395536" y="1473049"/>
            <a:ext cx="1656184" cy="1170709"/>
          </a:xfrm>
          <a:prstGeom prst="wedgeRoundRectCallout">
            <a:avLst>
              <a:gd name="adj1" fmla="val 48083"/>
              <a:gd name="adj2" fmla="val 74385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蓝草，叶子可制青绿染料。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横卷形 14"/>
          <p:cNvSpPr/>
          <p:nvPr/>
        </p:nvSpPr>
        <p:spPr>
          <a:xfrm>
            <a:off x="1403648" y="3147814"/>
            <a:ext cx="6696744" cy="188721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大意：太阳升起，江边的花比火还要红艳，春天的江水清净明澈，比蓝草还要绿。这一切怎能不让人怀念起江南？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563888" y="2859782"/>
            <a:ext cx="373850" cy="378622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对话气泡: 圆角矩形 14"/>
          <p:cNvSpPr/>
          <p:nvPr/>
        </p:nvSpPr>
        <p:spPr>
          <a:xfrm>
            <a:off x="5364088" y="2772780"/>
            <a:ext cx="1890679" cy="585354"/>
          </a:xfrm>
          <a:prstGeom prst="wedgeRoundRectCallout">
            <a:avLst>
              <a:gd name="adj1" fmla="val -66894"/>
              <a:gd name="adj2" fmla="val -9616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思念，想念</a:t>
            </a:r>
            <a:endParaRPr lang="zh-CN" altLang="en-US" sz="24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3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755576" y="1714736"/>
            <a:ext cx="7704856" cy="18651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本单元的课文语言优美生动，你勾画、抄写了哪些优美生动的语句？请读给大家听听。</a:t>
            </a:r>
            <a:endParaRPr lang="zh-CN" sz="3600" b="1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791047"/>
            <a:ext cx="2269879" cy="693151"/>
          </a:xfrm>
          <a:prstGeom prst="rect">
            <a:avLst/>
          </a:prstGeom>
        </p:spPr>
      </p:pic>
      <p:sp>
        <p:nvSpPr>
          <p:cNvPr id="4" name="文本框 14"/>
          <p:cNvSpPr txBox="1"/>
          <p:nvPr/>
        </p:nvSpPr>
        <p:spPr>
          <a:xfrm>
            <a:off x="720917" y="77155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交流平台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9517"/>
            <a:ext cx="443315" cy="551442"/>
          </a:xfrm>
          <a:prstGeom prst="rect">
            <a:avLst/>
          </a:prstGeom>
        </p:spPr>
      </p:pic>
      <p:sp>
        <p:nvSpPr>
          <p:cNvPr id="6" name="文本框 15"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3113831" y="125219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7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13166" y="23615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79372" y="23615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82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07604" y="602665"/>
            <a:ext cx="7128792" cy="1786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结合教材中的插图，思考：你读到“日出江花红胜火，春来江水绿如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蓝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”这句词时，仿佛看到了怎样的画面？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643757"/>
            <a:ext cx="7776864" cy="16435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623888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一轮红日从江面升起，一瞬间，把江边的鲜花照得比火还要红艳。清澈的江水倒映着两岸的青山，如蓝草一般碧绿碧绿的，美极了。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959864"/>
            <a:ext cx="7812868" cy="6832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这首词表达了作者怎样的思想感情？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184" y="2254244"/>
            <a:ext cx="6264696" cy="6093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623888">
              <a:lnSpc>
                <a:spcPct val="150000"/>
              </a:lnSpc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indent="0" algn="ctr">
              <a:lnSpc>
                <a:spcPct val="12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表达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了作者对江南的赞美与怀念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64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3438" y="339502"/>
            <a:ext cx="3086455" cy="6524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05BA8">
                    <a:alpha val="78038"/>
                  </a:srgb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+mn-ea"/>
              </a:rPr>
              <a:t>读一读</a:t>
            </a:r>
            <a:r>
              <a:rPr lang="zh-CN" altLang="en-US" sz="2800" b="1" dirty="0" smtClean="0">
                <a:latin typeface="+mn-ea"/>
              </a:rPr>
              <a:t>，背一背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66086"/>
            <a:ext cx="1013927" cy="101392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1720" y="1766302"/>
            <a:ext cx="4878073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ctr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忆江南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lvl="0" algn="ctr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[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唐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]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白居易</a:t>
            </a:r>
          </a:p>
          <a:p>
            <a:pPr marR="0" lvl="0" defTabSz="914400" rtl="0" fontAlgn="base" latinLnBrk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江南好，风景旧曾谙。日出江花红胜火，春来江水绿如蓝。能不忆江南？</a:t>
            </a:r>
          </a:p>
        </p:txBody>
      </p:sp>
      <p:sp>
        <p:nvSpPr>
          <p:cNvPr id="7" name="矩形 6"/>
          <p:cNvSpPr/>
          <p:nvPr/>
        </p:nvSpPr>
        <p:spPr>
          <a:xfrm>
            <a:off x="5666699" y="2522562"/>
            <a:ext cx="5693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汉语拼音" pitchFamily="34" charset="0"/>
                <a:ea typeface="宋体"/>
                <a:cs typeface="汉语拼音" pitchFamily="34" charset="0"/>
              </a:rPr>
              <a:t>ā</a:t>
            </a:r>
            <a:r>
              <a:rPr lang="en-US" altLang="zh-CN" sz="2400" dirty="0" err="1">
                <a:solidFill>
                  <a:srgbClr val="FF0000"/>
                </a:solidFill>
                <a:latin typeface="汉语拼音" pitchFamily="34" charset="0"/>
                <a:ea typeface="宋体" pitchFamily="2" charset="-122"/>
                <a:cs typeface="汉语拼音" pitchFamily="34" charset="0"/>
              </a:rPr>
              <a:t>n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0524" y="699542"/>
            <a:ext cx="903061" cy="1158532"/>
          </a:xfrm>
          <a:prstGeom prst="rect">
            <a:avLst/>
          </a:prstGeom>
        </p:spPr>
      </p:pic>
      <p:sp>
        <p:nvSpPr>
          <p:cNvPr id="5" name="对话气泡: 圆角矩形 14"/>
          <p:cNvSpPr/>
          <p:nvPr/>
        </p:nvSpPr>
        <p:spPr>
          <a:xfrm>
            <a:off x="4376425" y="810756"/>
            <a:ext cx="3384376" cy="936104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可以一边想象画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面，一边背诵古诗。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83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374" y="1203598"/>
            <a:ext cx="8208912" cy="142962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完善描写小动物外形的片段，并读给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你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的家人或小伙伴听。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2" y="222989"/>
            <a:ext cx="2268000" cy="69257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xmlns="" id="{A1C94D41-07F7-0242-ACCC-6D928AE8147C}"/>
              </a:ext>
            </a:extLst>
          </p:cNvPr>
          <p:cNvSpPr txBox="1"/>
          <p:nvPr/>
        </p:nvSpPr>
        <p:spPr>
          <a:xfrm>
            <a:off x="81087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200"/>
            <a:ext cx="450000" cy="559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574391"/>
            <a:ext cx="8208912" cy="7894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背诵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忆江南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39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699542"/>
            <a:ext cx="6694838" cy="1865126"/>
          </a:xfrm>
          <a:prstGeom prst="rect">
            <a:avLst/>
          </a:prstGeom>
          <a:solidFill>
            <a:schemeClr val="accent6">
              <a:lumMod val="40000"/>
              <a:lumOff val="60000"/>
              <a:alpha val="28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小燕子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的翼尖或剪尾，偶尔沾了一下水面，那小圆晕便一圈一圈地荡漾开去。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1082201" y="2859782"/>
            <a:ext cx="6135541" cy="1008112"/>
          </a:xfrm>
          <a:prstGeom prst="wedgeRoundRectCallout">
            <a:avLst>
              <a:gd name="adj1" fmla="val 53960"/>
              <a:gd name="adj2" fmla="val -1196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读到这句话，我能体会到小燕子飞行的轻盈。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7959" y="2695555"/>
            <a:ext cx="900850" cy="11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987574"/>
            <a:ext cx="6766846" cy="1195712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indent="723900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有的还是花骨朵儿，看起来饱胀得马上要破裂似的。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2654757"/>
            <a:ext cx="903061" cy="1158532"/>
          </a:xfrm>
          <a:prstGeom prst="rect">
            <a:avLst/>
          </a:prstGeom>
        </p:spPr>
      </p:pic>
      <p:sp>
        <p:nvSpPr>
          <p:cNvPr id="4" name="对话气泡: 圆角矩形 14"/>
          <p:cNvSpPr/>
          <p:nvPr/>
        </p:nvSpPr>
        <p:spPr>
          <a:xfrm>
            <a:off x="971600" y="2654757"/>
            <a:ext cx="6404862" cy="1152128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作者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的感受真独特，把花骨朵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儿的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状态写活了。</a:t>
            </a:r>
          </a:p>
        </p:txBody>
      </p:sp>
    </p:spTree>
    <p:extLst>
      <p:ext uri="{BB962C8B-B14F-4D97-AF65-F5344CB8AC3E}">
        <p14:creationId xmlns:p14="http://schemas.microsoft.com/office/powerpoint/2010/main" val="32387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699542"/>
            <a:ext cx="7256391" cy="1865126"/>
          </a:xfrm>
          <a:prstGeom prst="rect">
            <a:avLst/>
          </a:prstGeom>
          <a:solidFill>
            <a:schemeClr val="accent4">
              <a:lumMod val="40000"/>
              <a:lumOff val="60000"/>
              <a:alpha val="28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indent="723900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瓢虫款款地落下来了，折好它的黑绸衬裙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膜翅，顺顺溜溜；收拢硬翅，严丝合缝。</a:t>
            </a:r>
          </a:p>
        </p:txBody>
      </p:sp>
      <p:sp>
        <p:nvSpPr>
          <p:cNvPr id="3" name="对话气泡: 圆角矩形 14"/>
          <p:cNvSpPr/>
          <p:nvPr/>
        </p:nvSpPr>
        <p:spPr>
          <a:xfrm>
            <a:off x="827584" y="2973400"/>
            <a:ext cx="6404862" cy="1152128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这些细致的动作描写，让小瓢虫仿佛出现在了我的面前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73400"/>
            <a:ext cx="975279" cy="11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755576" y="1131590"/>
            <a:ext cx="7848872" cy="18651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你还积累了哪些课内或课外的优美生动的语句？小组内交流，将自己的体会表达清楚。</a:t>
            </a:r>
            <a:endParaRPr lang="zh-CN" sz="3600" b="1" dirty="0" smtClean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980" y="-78942"/>
            <a:ext cx="2736302" cy="1152128"/>
            <a:chOff x="590149" y="1521371"/>
            <a:chExt cx="2189041" cy="937544"/>
          </a:xfrm>
        </p:grpSpPr>
        <p:sp>
          <p:nvSpPr>
            <p:cNvPr id="4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rgbClr val="A96A00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小组交流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525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99542"/>
            <a:ext cx="7272808" cy="1786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一身乌黑的羽毛，一对轻快有力的翅膀，加上剪刀似的尾巴，凑成了那样可爱的活泼的小燕子。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084107" y="2663969"/>
            <a:ext cx="6135541" cy="1491957"/>
          </a:xfrm>
          <a:prstGeom prst="wedgeRoundRectCallout">
            <a:avLst>
              <a:gd name="adj1" fmla="val 53960"/>
              <a:gd name="adj2" fmla="val -1196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作者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不仅生动地描写出了小燕子优美的外形特点，而且看起来很有节奏感。</a:t>
            </a:r>
            <a:endParaRPr lang="zh-CN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7574" y="2720318"/>
            <a:ext cx="900850" cy="11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47564" y="793499"/>
            <a:ext cx="7668852" cy="1274195"/>
          </a:xfrm>
          <a:prstGeom prst="rect">
            <a:avLst/>
          </a:prstGeom>
          <a:solidFill>
            <a:srgbClr val="DAE7F6">
              <a:alpha val="68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荷叶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挨挨挤挤的，像一个个碧绿的大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圆盘。白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荷花在这些大圆盘之间冒出来。 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1892843" y="2375937"/>
            <a:ext cx="6135541" cy="1491957"/>
          </a:xfrm>
          <a:prstGeom prst="wedgeRoundRectCallout">
            <a:avLst>
              <a:gd name="adj1" fmla="val -53597"/>
              <a:gd name="adj2" fmla="val -20064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碧绿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的荷叶一张紧挨着一张，铺满了整个池塘，荷花点缀其间，作者把荷花蓬勃的生命力形象地写了出来。</a:t>
            </a:r>
          </a:p>
        </p:txBody>
      </p:sp>
      <p:pic>
        <p:nvPicPr>
          <p:cNvPr id="12" name="Picture 8" descr="C:\Users\Administrator\Downloads\图片2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736" y="2555334"/>
            <a:ext cx="702219" cy="11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d79ae3-e152-416d-9ad2-49d0644ab1a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1688</Words>
  <Application>Microsoft Office PowerPoint</Application>
  <PresentationFormat>全屏显示(16:9)</PresentationFormat>
  <Paragraphs>181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Arial</vt:lpstr>
      <vt:lpstr>宋体</vt:lpstr>
      <vt:lpstr>Calibri</vt:lpstr>
      <vt:lpstr>黑体</vt:lpstr>
      <vt:lpstr>Times New Roman</vt:lpstr>
      <vt:lpstr>仿宋</vt:lpstr>
      <vt:lpstr>微软雅黑</vt:lpstr>
      <vt:lpstr>楷体</vt:lpstr>
      <vt:lpstr>汉语拼音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</cp:revision>
  <dcterms:created xsi:type="dcterms:W3CDTF">2017-03-17T02:28:00Z</dcterms:created>
  <dcterms:modified xsi:type="dcterms:W3CDTF">2024-12-11T07:13:11Z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