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79" r:id="rId1"/>
  </p:sldMasterIdLst>
  <p:notesMasterIdLst>
    <p:notesMasterId r:id="rId33"/>
  </p:notesMasterIdLst>
  <p:handoutMasterIdLst>
    <p:handoutMasterId r:id="rId34"/>
  </p:handoutMasterIdLst>
  <p:sldIdLst>
    <p:sldId id="734" r:id="rId2"/>
    <p:sldId id="735" r:id="rId3"/>
    <p:sldId id="653" r:id="rId4"/>
    <p:sldId id="715" r:id="rId5"/>
    <p:sldId id="716" r:id="rId6"/>
    <p:sldId id="717" r:id="rId7"/>
    <p:sldId id="718" r:id="rId8"/>
    <p:sldId id="680" r:id="rId9"/>
    <p:sldId id="698" r:id="rId10"/>
    <p:sldId id="699" r:id="rId11"/>
    <p:sldId id="719" r:id="rId12"/>
    <p:sldId id="720" r:id="rId13"/>
    <p:sldId id="656" r:id="rId14"/>
    <p:sldId id="721" r:id="rId15"/>
    <p:sldId id="665" r:id="rId16"/>
    <p:sldId id="685" r:id="rId17"/>
    <p:sldId id="705" r:id="rId18"/>
    <p:sldId id="722" r:id="rId19"/>
    <p:sldId id="686" r:id="rId20"/>
    <p:sldId id="724" r:id="rId21"/>
    <p:sldId id="725" r:id="rId22"/>
    <p:sldId id="726" r:id="rId23"/>
    <p:sldId id="681" r:id="rId24"/>
    <p:sldId id="728" r:id="rId25"/>
    <p:sldId id="729" r:id="rId26"/>
    <p:sldId id="714" r:id="rId27"/>
    <p:sldId id="730" r:id="rId28"/>
    <p:sldId id="731" r:id="rId29"/>
    <p:sldId id="732" r:id="rId30"/>
    <p:sldId id="733" r:id="rId31"/>
    <p:sldId id="626" r:id="rId32"/>
  </p:sldIdLst>
  <p:sldSz cx="9144000" cy="5143500" type="screen16x9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楷体" pitchFamily="49" charset="-122"/>
      <p:regular r:id="rId39"/>
    </p:embeddedFont>
    <p:embeddedFont>
      <p:font typeface="黑体" pitchFamily="49" charset="-122"/>
      <p:regular r:id="rId40"/>
    </p:embeddedFont>
    <p:embeddedFont>
      <p:font typeface="微软雅黑" pitchFamily="34" charset="-122"/>
      <p:regular r:id="rId41"/>
      <p:bold r:id="rId42"/>
    </p:embeddedFont>
    <p:embeddedFont>
      <p:font typeface="仿宋" pitchFamily="49" charset="-122"/>
      <p:regular r:id="rId43"/>
    </p:embeddedFont>
  </p:embeddedFontLst>
  <p:custDataLst>
    <p:tags r:id="rId4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71">
          <p15:clr>
            <a:srgbClr val="A4A3A4"/>
          </p15:clr>
        </p15:guide>
        <p15:guide id="2" pos="516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83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CD"/>
    <a:srgbClr val="3333FF"/>
    <a:srgbClr val="FFD5B9"/>
    <a:srgbClr val="E3D3E9"/>
    <a:srgbClr val="FCE3E3"/>
    <a:srgbClr val="FFF2DD"/>
    <a:srgbClr val="CBF1FF"/>
    <a:srgbClr val="4C5315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1948" autoAdjust="0"/>
  </p:normalViewPr>
  <p:slideViewPr>
    <p:cSldViewPr>
      <p:cViewPr varScale="1">
        <p:scale>
          <a:sx n="86" d="100"/>
          <a:sy n="86" d="100"/>
        </p:scale>
        <p:origin x="-96" y="-768"/>
      </p:cViewPr>
      <p:guideLst>
        <p:guide orient="horz" pos="2482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8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2024-11-06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2024-11-06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0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9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8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3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9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Pictures\时代天华透明换行logo（更改尺寸后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878" y="51470"/>
            <a:ext cx="1156626" cy="3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5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4" r:id="rId3"/>
    <p:sldLayoutId id="2147483687" r:id="rId4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8905" y="1347614"/>
            <a:ext cx="8333372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363538" indent="-363538">
              <a:buClr>
                <a:schemeClr val="accent2">
                  <a:lumMod val="75000"/>
                </a:schemeClr>
              </a:buClr>
              <a:buSzPct val="80000"/>
              <a:buFont typeface="宋体" panose="02010600030101010101" pitchFamily="2" charset="-122"/>
              <a:buChar char="◇"/>
            </a:pPr>
            <a:r>
              <a:rPr lang="zh-CN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你可知道，那座山上石头有多么奇妙？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14690" y="123478"/>
            <a:ext cx="5984412" cy="1272872"/>
            <a:chOff x="4273432" y="751736"/>
            <a:chExt cx="5586287" cy="1618401"/>
          </a:xfrm>
        </p:grpSpPr>
        <p:sp>
          <p:nvSpPr>
            <p:cNvPr id="7" name="云形标注 6"/>
            <p:cNvSpPr/>
            <p:nvPr/>
          </p:nvSpPr>
          <p:spPr>
            <a:xfrm>
              <a:off x="4273432" y="751736"/>
              <a:ext cx="5586287" cy="161840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3728726 w 5976664"/>
                <a:gd name="connsiteY0" fmla="*/ 1249924 h 936104"/>
                <a:gd name="connsiteX1" fmla="*/ 3702723 w 5976664"/>
                <a:gd name="connsiteY1" fmla="*/ 1275927 h 936104"/>
                <a:gd name="connsiteX2" fmla="*/ 3676720 w 5976664"/>
                <a:gd name="connsiteY2" fmla="*/ 1249924 h 936104"/>
                <a:gd name="connsiteX3" fmla="*/ 3702723 w 5976664"/>
                <a:gd name="connsiteY3" fmla="*/ 1223921 h 936104"/>
                <a:gd name="connsiteX4" fmla="*/ 3728726 w 5976664"/>
                <a:gd name="connsiteY4" fmla="*/ 1249924 h 936104"/>
                <a:gd name="connsiteX0" fmla="*/ 3669406 w 5976664"/>
                <a:gd name="connsiteY0" fmla="*/ 1156541 h 936104"/>
                <a:gd name="connsiteX1" fmla="*/ 3617400 w 5976664"/>
                <a:gd name="connsiteY1" fmla="*/ 1208547 h 936104"/>
                <a:gd name="connsiteX2" fmla="*/ 3565394 w 5976664"/>
                <a:gd name="connsiteY2" fmla="*/ 1156541 h 936104"/>
                <a:gd name="connsiteX3" fmla="*/ 3617400 w 5976664"/>
                <a:gd name="connsiteY3" fmla="*/ 1104535 h 936104"/>
                <a:gd name="connsiteX4" fmla="*/ 3669406 w 5976664"/>
                <a:gd name="connsiteY4" fmla="*/ 1156541 h 936104"/>
                <a:gd name="connsiteX0" fmla="*/ 3575006 w 5976664"/>
                <a:gd name="connsiteY0" fmla="*/ 1024766 h 936104"/>
                <a:gd name="connsiteX1" fmla="*/ 3496997 w 5976664"/>
                <a:gd name="connsiteY1" fmla="*/ 1102775 h 936104"/>
                <a:gd name="connsiteX2" fmla="*/ 3418988 w 5976664"/>
                <a:gd name="connsiteY2" fmla="*/ 1024766 h 936104"/>
                <a:gd name="connsiteX3" fmla="*/ 3496997 w 5976664"/>
                <a:gd name="connsiteY3" fmla="*/ 946757 h 936104"/>
                <a:gd name="connsiteX4" fmla="*/ 3575006 w 5976664"/>
                <a:gd name="connsiteY4" fmla="*/ 1024766 h 936104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58741"/>
                <a:gd name="connsiteX1" fmla="*/ 5659 w 43256"/>
                <a:gd name="connsiteY1" fmla="*/ 6766 h 58741"/>
                <a:gd name="connsiteX2" fmla="*/ 14041 w 43256"/>
                <a:gd name="connsiteY2" fmla="*/ 5061 h 58741"/>
                <a:gd name="connsiteX3" fmla="*/ 22492 w 43256"/>
                <a:gd name="connsiteY3" fmla="*/ 3291 h 58741"/>
                <a:gd name="connsiteX4" fmla="*/ 25785 w 43256"/>
                <a:gd name="connsiteY4" fmla="*/ 59 h 58741"/>
                <a:gd name="connsiteX5" fmla="*/ 29869 w 43256"/>
                <a:gd name="connsiteY5" fmla="*/ 2340 h 58741"/>
                <a:gd name="connsiteX6" fmla="*/ 35499 w 43256"/>
                <a:gd name="connsiteY6" fmla="*/ 549 h 58741"/>
                <a:gd name="connsiteX7" fmla="*/ 38354 w 43256"/>
                <a:gd name="connsiteY7" fmla="*/ 5435 h 58741"/>
                <a:gd name="connsiteX8" fmla="*/ 42018 w 43256"/>
                <a:gd name="connsiteY8" fmla="*/ 10177 h 58741"/>
                <a:gd name="connsiteX9" fmla="*/ 41854 w 43256"/>
                <a:gd name="connsiteY9" fmla="*/ 15319 h 58741"/>
                <a:gd name="connsiteX10" fmla="*/ 43052 w 43256"/>
                <a:gd name="connsiteY10" fmla="*/ 23181 h 58741"/>
                <a:gd name="connsiteX11" fmla="*/ 37440 w 43256"/>
                <a:gd name="connsiteY11" fmla="*/ 30063 h 58741"/>
                <a:gd name="connsiteX12" fmla="*/ 35431 w 43256"/>
                <a:gd name="connsiteY12" fmla="*/ 35960 h 58741"/>
                <a:gd name="connsiteX13" fmla="*/ 28591 w 43256"/>
                <a:gd name="connsiteY13" fmla="*/ 36674 h 58741"/>
                <a:gd name="connsiteX14" fmla="*/ 23703 w 43256"/>
                <a:gd name="connsiteY14" fmla="*/ 42965 h 58741"/>
                <a:gd name="connsiteX15" fmla="*/ 16516 w 43256"/>
                <a:gd name="connsiteY15" fmla="*/ 39125 h 58741"/>
                <a:gd name="connsiteX16" fmla="*/ 5840 w 43256"/>
                <a:gd name="connsiteY16" fmla="*/ 35331 h 58741"/>
                <a:gd name="connsiteX17" fmla="*/ 1146 w 43256"/>
                <a:gd name="connsiteY17" fmla="*/ 31109 h 58741"/>
                <a:gd name="connsiteX18" fmla="*/ 2149 w 43256"/>
                <a:gd name="connsiteY18" fmla="*/ 25410 h 58741"/>
                <a:gd name="connsiteX19" fmla="*/ 31 w 43256"/>
                <a:gd name="connsiteY19" fmla="*/ 19563 h 58741"/>
                <a:gd name="connsiteX20" fmla="*/ 3899 w 43256"/>
                <a:gd name="connsiteY20" fmla="*/ 14366 h 58741"/>
                <a:gd name="connsiteX21" fmla="*/ 3936 w 43256"/>
                <a:gd name="connsiteY21" fmla="*/ 14229 h 58741"/>
                <a:gd name="connsiteX0" fmla="*/ 3733707 w 5984412"/>
                <a:gd name="connsiteY0" fmla="*/ 1246869 h 1272872"/>
                <a:gd name="connsiteX1" fmla="*/ 3707704 w 5984412"/>
                <a:gd name="connsiteY1" fmla="*/ 1272872 h 1272872"/>
                <a:gd name="connsiteX2" fmla="*/ 3681701 w 5984412"/>
                <a:gd name="connsiteY2" fmla="*/ 1246869 h 1272872"/>
                <a:gd name="connsiteX3" fmla="*/ 3707704 w 5984412"/>
                <a:gd name="connsiteY3" fmla="*/ 1220866 h 1272872"/>
                <a:gd name="connsiteX4" fmla="*/ 3733707 w 5984412"/>
                <a:gd name="connsiteY4" fmla="*/ 1246869 h 1272872"/>
                <a:gd name="connsiteX0" fmla="*/ 3674387 w 5984412"/>
                <a:gd name="connsiteY0" fmla="*/ 1153486 h 1272872"/>
                <a:gd name="connsiteX1" fmla="*/ 3622381 w 5984412"/>
                <a:gd name="connsiteY1" fmla="*/ 1205492 h 1272872"/>
                <a:gd name="connsiteX2" fmla="*/ 3570375 w 5984412"/>
                <a:gd name="connsiteY2" fmla="*/ 1153486 h 1272872"/>
                <a:gd name="connsiteX3" fmla="*/ 3622381 w 5984412"/>
                <a:gd name="connsiteY3" fmla="*/ 1101480 h 1272872"/>
                <a:gd name="connsiteX4" fmla="*/ 3674387 w 5984412"/>
                <a:gd name="connsiteY4" fmla="*/ 1153486 h 1272872"/>
                <a:gd name="connsiteX0" fmla="*/ 3579987 w 5984412"/>
                <a:gd name="connsiteY0" fmla="*/ 1021711 h 1272872"/>
                <a:gd name="connsiteX1" fmla="*/ 3501978 w 5984412"/>
                <a:gd name="connsiteY1" fmla="*/ 1099720 h 1272872"/>
                <a:gd name="connsiteX2" fmla="*/ 3423969 w 5984412"/>
                <a:gd name="connsiteY2" fmla="*/ 1021711 h 1272872"/>
                <a:gd name="connsiteX3" fmla="*/ 3501978 w 5984412"/>
                <a:gd name="connsiteY3" fmla="*/ 943702 h 1272872"/>
                <a:gd name="connsiteX4" fmla="*/ 3579987 w 5984412"/>
                <a:gd name="connsiteY4" fmla="*/ 1021711 h 1272872"/>
                <a:gd name="connsiteX0" fmla="*/ 4729 w 43256"/>
                <a:gd name="connsiteY0" fmla="*/ 26036 h 58741"/>
                <a:gd name="connsiteX1" fmla="*/ 2196 w 43256"/>
                <a:gd name="connsiteY1" fmla="*/ 25239 h 58741"/>
                <a:gd name="connsiteX2" fmla="*/ 6964 w 43256"/>
                <a:gd name="connsiteY2" fmla="*/ 34758 h 58741"/>
                <a:gd name="connsiteX3" fmla="*/ 5856 w 43256"/>
                <a:gd name="connsiteY3" fmla="*/ 35139 h 58741"/>
                <a:gd name="connsiteX4" fmla="*/ 16514 w 43256"/>
                <a:gd name="connsiteY4" fmla="*/ 38949 h 58741"/>
                <a:gd name="connsiteX5" fmla="*/ 15846 w 43256"/>
                <a:gd name="connsiteY5" fmla="*/ 37209 h 58741"/>
                <a:gd name="connsiteX6" fmla="*/ 28863 w 43256"/>
                <a:gd name="connsiteY6" fmla="*/ 34610 h 58741"/>
                <a:gd name="connsiteX7" fmla="*/ 28596 w 43256"/>
                <a:gd name="connsiteY7" fmla="*/ 36519 h 58741"/>
                <a:gd name="connsiteX8" fmla="*/ 41834 w 43256"/>
                <a:gd name="connsiteY8" fmla="*/ 15213 h 58741"/>
                <a:gd name="connsiteX9" fmla="*/ 40386 w 43256"/>
                <a:gd name="connsiteY9" fmla="*/ 17889 h 58741"/>
                <a:gd name="connsiteX10" fmla="*/ 38360 w 43256"/>
                <a:gd name="connsiteY10" fmla="*/ 5285 h 58741"/>
                <a:gd name="connsiteX11" fmla="*/ 38436 w 43256"/>
                <a:gd name="connsiteY11" fmla="*/ 6549 h 58741"/>
                <a:gd name="connsiteX12" fmla="*/ 29114 w 43256"/>
                <a:gd name="connsiteY12" fmla="*/ 3811 h 58741"/>
                <a:gd name="connsiteX13" fmla="*/ 29856 w 43256"/>
                <a:gd name="connsiteY13" fmla="*/ 2199 h 58741"/>
                <a:gd name="connsiteX14" fmla="*/ 22177 w 43256"/>
                <a:gd name="connsiteY14" fmla="*/ 4579 h 58741"/>
                <a:gd name="connsiteX15" fmla="*/ 22536 w 43256"/>
                <a:gd name="connsiteY15" fmla="*/ 3189 h 58741"/>
                <a:gd name="connsiteX16" fmla="*/ 14036 w 43256"/>
                <a:gd name="connsiteY16" fmla="*/ 5051 h 58741"/>
                <a:gd name="connsiteX17" fmla="*/ 15336 w 43256"/>
                <a:gd name="connsiteY17" fmla="*/ 6399 h 58741"/>
                <a:gd name="connsiteX18" fmla="*/ 4163 w 43256"/>
                <a:gd name="connsiteY18" fmla="*/ 15648 h 58741"/>
                <a:gd name="connsiteX19" fmla="*/ 3936 w 43256"/>
                <a:gd name="connsiteY19" fmla="*/ 14229 h 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58741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5984412" h="1272872">
                  <a:moveTo>
                    <a:pt x="3733707" y="1246869"/>
                  </a:moveTo>
                  <a:cubicBezTo>
                    <a:pt x="3733707" y="1261230"/>
                    <a:pt x="3722065" y="1272872"/>
                    <a:pt x="3707704" y="1272872"/>
                  </a:cubicBezTo>
                  <a:cubicBezTo>
                    <a:pt x="3693343" y="1272872"/>
                    <a:pt x="3681701" y="1261230"/>
                    <a:pt x="3681701" y="1246869"/>
                  </a:cubicBezTo>
                  <a:cubicBezTo>
                    <a:pt x="3681701" y="1232508"/>
                    <a:pt x="3693343" y="1220866"/>
                    <a:pt x="3707704" y="1220866"/>
                  </a:cubicBezTo>
                  <a:cubicBezTo>
                    <a:pt x="3722065" y="1220866"/>
                    <a:pt x="3733707" y="1232508"/>
                    <a:pt x="3733707" y="1246869"/>
                  </a:cubicBezTo>
                  <a:close/>
                </a:path>
                <a:path w="5984412" h="1272872">
                  <a:moveTo>
                    <a:pt x="3674387" y="1153486"/>
                  </a:moveTo>
                  <a:cubicBezTo>
                    <a:pt x="3674387" y="1182208"/>
                    <a:pt x="3651103" y="1205492"/>
                    <a:pt x="3622381" y="1205492"/>
                  </a:cubicBezTo>
                  <a:cubicBezTo>
                    <a:pt x="3593659" y="1205492"/>
                    <a:pt x="3570375" y="1182208"/>
                    <a:pt x="3570375" y="1153486"/>
                  </a:cubicBezTo>
                  <a:cubicBezTo>
                    <a:pt x="3570375" y="1124764"/>
                    <a:pt x="3593659" y="1101480"/>
                    <a:pt x="3622381" y="1101480"/>
                  </a:cubicBezTo>
                  <a:cubicBezTo>
                    <a:pt x="3651103" y="1101480"/>
                    <a:pt x="3674387" y="1124764"/>
                    <a:pt x="3674387" y="1153486"/>
                  </a:cubicBezTo>
                  <a:close/>
                </a:path>
                <a:path w="5984412" h="1272872">
                  <a:moveTo>
                    <a:pt x="3579987" y="1021711"/>
                  </a:moveTo>
                  <a:cubicBezTo>
                    <a:pt x="3579987" y="1064794"/>
                    <a:pt x="3545061" y="1099720"/>
                    <a:pt x="3501978" y="1099720"/>
                  </a:cubicBezTo>
                  <a:cubicBezTo>
                    <a:pt x="3458895" y="1099720"/>
                    <a:pt x="3423969" y="1064794"/>
                    <a:pt x="3423969" y="1021711"/>
                  </a:cubicBezTo>
                  <a:cubicBezTo>
                    <a:pt x="3423969" y="978628"/>
                    <a:pt x="3458895" y="943702"/>
                    <a:pt x="3501978" y="943702"/>
                  </a:cubicBezTo>
                  <a:cubicBezTo>
                    <a:pt x="3545061" y="943702"/>
                    <a:pt x="3579987" y="978628"/>
                    <a:pt x="3579987" y="1021711"/>
                  </a:cubicBezTo>
                  <a:close/>
                </a:path>
                <a:path w="43256" h="58741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09379" y="946943"/>
              <a:ext cx="5010003" cy="66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宋体" pitchFamily="2" charset="-122"/>
                  <a:ea typeface="宋体" pitchFamily="2" charset="-122"/>
                </a:rPr>
                <a:t>省略号后面的内容应该写什么？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32447" y="2351040"/>
            <a:ext cx="6795937" cy="1732878"/>
            <a:chOff x="296343" y="46784"/>
            <a:chExt cx="6795937" cy="1732878"/>
          </a:xfrm>
        </p:grpSpPr>
        <p:sp>
          <p:nvSpPr>
            <p:cNvPr id="14" name="圆角矩形标注 13"/>
            <p:cNvSpPr/>
            <p:nvPr/>
          </p:nvSpPr>
          <p:spPr>
            <a:xfrm>
              <a:off x="1691681" y="46784"/>
              <a:ext cx="5400599" cy="1713616"/>
            </a:xfrm>
            <a:prstGeom prst="wedgeRoundRectCallout">
              <a:avLst>
                <a:gd name="adj1" fmla="val -58887"/>
                <a:gd name="adj2" fmla="val 28376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省略号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后面应该围绕</a:t>
              </a:r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这个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问题</a:t>
              </a:r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来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写，介绍这座山上的石头到底有多奇妙。</a:t>
              </a:r>
            </a:p>
          </p:txBody>
        </p:sp>
        <p:pic>
          <p:nvPicPr>
            <p:cNvPr id="15" name="Picture 12" descr="C:\Users\Administrator\Downloads\图片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43" y="622731"/>
              <a:ext cx="891281" cy="1156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672976" y="195486"/>
            <a:ext cx="6142224" cy="1155650"/>
            <a:chOff x="4122436" y="763985"/>
            <a:chExt cx="5875169" cy="1650929"/>
          </a:xfrm>
        </p:grpSpPr>
        <p:sp>
          <p:nvSpPr>
            <p:cNvPr id="17" name="云形标注 16"/>
            <p:cNvSpPr/>
            <p:nvPr/>
          </p:nvSpPr>
          <p:spPr>
            <a:xfrm>
              <a:off x="4122436" y="763985"/>
              <a:ext cx="5875169" cy="165092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3442361 w 6134272"/>
                <a:gd name="connsiteY0" fmla="*/ 1134816 h 849897"/>
                <a:gd name="connsiteX1" fmla="*/ 3418753 w 6134272"/>
                <a:gd name="connsiteY1" fmla="*/ 1158424 h 849897"/>
                <a:gd name="connsiteX2" fmla="*/ 3395145 w 6134272"/>
                <a:gd name="connsiteY2" fmla="*/ 1134816 h 849897"/>
                <a:gd name="connsiteX3" fmla="*/ 3418753 w 6134272"/>
                <a:gd name="connsiteY3" fmla="*/ 1111208 h 849897"/>
                <a:gd name="connsiteX4" fmla="*/ 3442361 w 6134272"/>
                <a:gd name="connsiteY4" fmla="*/ 1134816 h 849897"/>
                <a:gd name="connsiteX0" fmla="*/ 3425747 w 6134272"/>
                <a:gd name="connsiteY0" fmla="*/ 1053614 h 849897"/>
                <a:gd name="connsiteX1" fmla="*/ 3378530 w 6134272"/>
                <a:gd name="connsiteY1" fmla="*/ 1100831 h 849897"/>
                <a:gd name="connsiteX2" fmla="*/ 3331313 w 6134272"/>
                <a:gd name="connsiteY2" fmla="*/ 1053614 h 849897"/>
                <a:gd name="connsiteX3" fmla="*/ 3378530 w 6134272"/>
                <a:gd name="connsiteY3" fmla="*/ 1006397 h 849897"/>
                <a:gd name="connsiteX4" fmla="*/ 3425747 w 6134272"/>
                <a:gd name="connsiteY4" fmla="*/ 1053614 h 849897"/>
                <a:gd name="connsiteX0" fmla="*/ 3388177 w 6134272"/>
                <a:gd name="connsiteY0" fmla="*/ 930102 h 849897"/>
                <a:gd name="connsiteX1" fmla="*/ 3317352 w 6134272"/>
                <a:gd name="connsiteY1" fmla="*/ 1000927 h 849897"/>
                <a:gd name="connsiteX2" fmla="*/ 3246527 w 6134272"/>
                <a:gd name="connsiteY2" fmla="*/ 930102 h 849897"/>
                <a:gd name="connsiteX3" fmla="*/ 3317352 w 6134272"/>
                <a:gd name="connsiteY3" fmla="*/ 859277 h 849897"/>
                <a:gd name="connsiteX4" fmla="*/ 3388177 w 6134272"/>
                <a:gd name="connsiteY4" fmla="*/ 930102 h 849897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58741"/>
                <a:gd name="connsiteX1" fmla="*/ 5659 w 43256"/>
                <a:gd name="connsiteY1" fmla="*/ 6766 h 58741"/>
                <a:gd name="connsiteX2" fmla="*/ 14041 w 43256"/>
                <a:gd name="connsiteY2" fmla="*/ 5061 h 58741"/>
                <a:gd name="connsiteX3" fmla="*/ 22492 w 43256"/>
                <a:gd name="connsiteY3" fmla="*/ 3291 h 58741"/>
                <a:gd name="connsiteX4" fmla="*/ 25785 w 43256"/>
                <a:gd name="connsiteY4" fmla="*/ 59 h 58741"/>
                <a:gd name="connsiteX5" fmla="*/ 29869 w 43256"/>
                <a:gd name="connsiteY5" fmla="*/ 2340 h 58741"/>
                <a:gd name="connsiteX6" fmla="*/ 35499 w 43256"/>
                <a:gd name="connsiteY6" fmla="*/ 549 h 58741"/>
                <a:gd name="connsiteX7" fmla="*/ 38354 w 43256"/>
                <a:gd name="connsiteY7" fmla="*/ 5435 h 58741"/>
                <a:gd name="connsiteX8" fmla="*/ 42018 w 43256"/>
                <a:gd name="connsiteY8" fmla="*/ 10177 h 58741"/>
                <a:gd name="connsiteX9" fmla="*/ 41854 w 43256"/>
                <a:gd name="connsiteY9" fmla="*/ 15319 h 58741"/>
                <a:gd name="connsiteX10" fmla="*/ 43052 w 43256"/>
                <a:gd name="connsiteY10" fmla="*/ 23181 h 58741"/>
                <a:gd name="connsiteX11" fmla="*/ 37440 w 43256"/>
                <a:gd name="connsiteY11" fmla="*/ 30063 h 58741"/>
                <a:gd name="connsiteX12" fmla="*/ 35431 w 43256"/>
                <a:gd name="connsiteY12" fmla="*/ 35960 h 58741"/>
                <a:gd name="connsiteX13" fmla="*/ 28591 w 43256"/>
                <a:gd name="connsiteY13" fmla="*/ 36674 h 58741"/>
                <a:gd name="connsiteX14" fmla="*/ 23703 w 43256"/>
                <a:gd name="connsiteY14" fmla="*/ 42965 h 58741"/>
                <a:gd name="connsiteX15" fmla="*/ 16516 w 43256"/>
                <a:gd name="connsiteY15" fmla="*/ 39125 h 58741"/>
                <a:gd name="connsiteX16" fmla="*/ 5840 w 43256"/>
                <a:gd name="connsiteY16" fmla="*/ 35331 h 58741"/>
                <a:gd name="connsiteX17" fmla="*/ 1146 w 43256"/>
                <a:gd name="connsiteY17" fmla="*/ 31109 h 58741"/>
                <a:gd name="connsiteX18" fmla="*/ 2149 w 43256"/>
                <a:gd name="connsiteY18" fmla="*/ 25410 h 58741"/>
                <a:gd name="connsiteX19" fmla="*/ 31 w 43256"/>
                <a:gd name="connsiteY19" fmla="*/ 19563 h 58741"/>
                <a:gd name="connsiteX20" fmla="*/ 3899 w 43256"/>
                <a:gd name="connsiteY20" fmla="*/ 14366 h 58741"/>
                <a:gd name="connsiteX21" fmla="*/ 3936 w 43256"/>
                <a:gd name="connsiteY21" fmla="*/ 14229 h 58741"/>
                <a:gd name="connsiteX0" fmla="*/ 3447473 w 6142224"/>
                <a:gd name="connsiteY0" fmla="*/ 1132042 h 1155650"/>
                <a:gd name="connsiteX1" fmla="*/ 3423865 w 6142224"/>
                <a:gd name="connsiteY1" fmla="*/ 1155650 h 1155650"/>
                <a:gd name="connsiteX2" fmla="*/ 3400257 w 6142224"/>
                <a:gd name="connsiteY2" fmla="*/ 1132042 h 1155650"/>
                <a:gd name="connsiteX3" fmla="*/ 3423865 w 6142224"/>
                <a:gd name="connsiteY3" fmla="*/ 1108434 h 1155650"/>
                <a:gd name="connsiteX4" fmla="*/ 3447473 w 6142224"/>
                <a:gd name="connsiteY4" fmla="*/ 1132042 h 1155650"/>
                <a:gd name="connsiteX0" fmla="*/ 3430859 w 6142224"/>
                <a:gd name="connsiteY0" fmla="*/ 1050840 h 1155650"/>
                <a:gd name="connsiteX1" fmla="*/ 3383642 w 6142224"/>
                <a:gd name="connsiteY1" fmla="*/ 1098057 h 1155650"/>
                <a:gd name="connsiteX2" fmla="*/ 3336425 w 6142224"/>
                <a:gd name="connsiteY2" fmla="*/ 1050840 h 1155650"/>
                <a:gd name="connsiteX3" fmla="*/ 3383642 w 6142224"/>
                <a:gd name="connsiteY3" fmla="*/ 1003623 h 1155650"/>
                <a:gd name="connsiteX4" fmla="*/ 3430859 w 6142224"/>
                <a:gd name="connsiteY4" fmla="*/ 1050840 h 1155650"/>
                <a:gd name="connsiteX0" fmla="*/ 3393289 w 6142224"/>
                <a:gd name="connsiteY0" fmla="*/ 927328 h 1155650"/>
                <a:gd name="connsiteX1" fmla="*/ 3322464 w 6142224"/>
                <a:gd name="connsiteY1" fmla="*/ 998153 h 1155650"/>
                <a:gd name="connsiteX2" fmla="*/ 3251639 w 6142224"/>
                <a:gd name="connsiteY2" fmla="*/ 927328 h 1155650"/>
                <a:gd name="connsiteX3" fmla="*/ 3322464 w 6142224"/>
                <a:gd name="connsiteY3" fmla="*/ 856503 h 1155650"/>
                <a:gd name="connsiteX4" fmla="*/ 3393289 w 6142224"/>
                <a:gd name="connsiteY4" fmla="*/ 927328 h 1155650"/>
                <a:gd name="connsiteX0" fmla="*/ 4729 w 43256"/>
                <a:gd name="connsiteY0" fmla="*/ 26036 h 58741"/>
                <a:gd name="connsiteX1" fmla="*/ 2196 w 43256"/>
                <a:gd name="connsiteY1" fmla="*/ 25239 h 58741"/>
                <a:gd name="connsiteX2" fmla="*/ 6964 w 43256"/>
                <a:gd name="connsiteY2" fmla="*/ 34758 h 58741"/>
                <a:gd name="connsiteX3" fmla="*/ 5856 w 43256"/>
                <a:gd name="connsiteY3" fmla="*/ 35139 h 58741"/>
                <a:gd name="connsiteX4" fmla="*/ 16514 w 43256"/>
                <a:gd name="connsiteY4" fmla="*/ 38949 h 58741"/>
                <a:gd name="connsiteX5" fmla="*/ 15846 w 43256"/>
                <a:gd name="connsiteY5" fmla="*/ 37209 h 58741"/>
                <a:gd name="connsiteX6" fmla="*/ 28863 w 43256"/>
                <a:gd name="connsiteY6" fmla="*/ 34610 h 58741"/>
                <a:gd name="connsiteX7" fmla="*/ 28596 w 43256"/>
                <a:gd name="connsiteY7" fmla="*/ 36519 h 58741"/>
                <a:gd name="connsiteX8" fmla="*/ 41834 w 43256"/>
                <a:gd name="connsiteY8" fmla="*/ 15213 h 58741"/>
                <a:gd name="connsiteX9" fmla="*/ 40386 w 43256"/>
                <a:gd name="connsiteY9" fmla="*/ 17889 h 58741"/>
                <a:gd name="connsiteX10" fmla="*/ 38360 w 43256"/>
                <a:gd name="connsiteY10" fmla="*/ 5285 h 58741"/>
                <a:gd name="connsiteX11" fmla="*/ 38436 w 43256"/>
                <a:gd name="connsiteY11" fmla="*/ 6549 h 58741"/>
                <a:gd name="connsiteX12" fmla="*/ 29114 w 43256"/>
                <a:gd name="connsiteY12" fmla="*/ 3811 h 58741"/>
                <a:gd name="connsiteX13" fmla="*/ 29856 w 43256"/>
                <a:gd name="connsiteY13" fmla="*/ 2199 h 58741"/>
                <a:gd name="connsiteX14" fmla="*/ 22177 w 43256"/>
                <a:gd name="connsiteY14" fmla="*/ 4579 h 58741"/>
                <a:gd name="connsiteX15" fmla="*/ 22536 w 43256"/>
                <a:gd name="connsiteY15" fmla="*/ 3189 h 58741"/>
                <a:gd name="connsiteX16" fmla="*/ 14036 w 43256"/>
                <a:gd name="connsiteY16" fmla="*/ 5051 h 58741"/>
                <a:gd name="connsiteX17" fmla="*/ 15336 w 43256"/>
                <a:gd name="connsiteY17" fmla="*/ 6399 h 58741"/>
                <a:gd name="connsiteX18" fmla="*/ 4163 w 43256"/>
                <a:gd name="connsiteY18" fmla="*/ 15648 h 58741"/>
                <a:gd name="connsiteX19" fmla="*/ 3936 w 43256"/>
                <a:gd name="connsiteY19" fmla="*/ 14229 h 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58741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6142224" h="1155650">
                  <a:moveTo>
                    <a:pt x="3447473" y="1132042"/>
                  </a:moveTo>
                  <a:cubicBezTo>
                    <a:pt x="3447473" y="1145080"/>
                    <a:pt x="3436903" y="1155650"/>
                    <a:pt x="3423865" y="1155650"/>
                  </a:cubicBezTo>
                  <a:cubicBezTo>
                    <a:pt x="3410827" y="1155650"/>
                    <a:pt x="3400257" y="1145080"/>
                    <a:pt x="3400257" y="1132042"/>
                  </a:cubicBezTo>
                  <a:cubicBezTo>
                    <a:pt x="3400257" y="1119004"/>
                    <a:pt x="3410827" y="1108434"/>
                    <a:pt x="3423865" y="1108434"/>
                  </a:cubicBezTo>
                  <a:cubicBezTo>
                    <a:pt x="3436903" y="1108434"/>
                    <a:pt x="3447473" y="1119004"/>
                    <a:pt x="3447473" y="1132042"/>
                  </a:cubicBezTo>
                  <a:close/>
                </a:path>
                <a:path w="6142224" h="1155650">
                  <a:moveTo>
                    <a:pt x="3430859" y="1050840"/>
                  </a:moveTo>
                  <a:cubicBezTo>
                    <a:pt x="3430859" y="1076917"/>
                    <a:pt x="3409719" y="1098057"/>
                    <a:pt x="3383642" y="1098057"/>
                  </a:cubicBezTo>
                  <a:cubicBezTo>
                    <a:pt x="3357565" y="1098057"/>
                    <a:pt x="3336425" y="1076917"/>
                    <a:pt x="3336425" y="1050840"/>
                  </a:cubicBezTo>
                  <a:cubicBezTo>
                    <a:pt x="3336425" y="1024763"/>
                    <a:pt x="3357565" y="1003623"/>
                    <a:pt x="3383642" y="1003623"/>
                  </a:cubicBezTo>
                  <a:cubicBezTo>
                    <a:pt x="3409719" y="1003623"/>
                    <a:pt x="3430859" y="1024763"/>
                    <a:pt x="3430859" y="1050840"/>
                  </a:cubicBezTo>
                  <a:close/>
                </a:path>
                <a:path w="6142224" h="1155650">
                  <a:moveTo>
                    <a:pt x="3393289" y="927328"/>
                  </a:moveTo>
                  <a:cubicBezTo>
                    <a:pt x="3393289" y="966444"/>
                    <a:pt x="3361580" y="998153"/>
                    <a:pt x="3322464" y="998153"/>
                  </a:cubicBezTo>
                  <a:cubicBezTo>
                    <a:pt x="3283348" y="998153"/>
                    <a:pt x="3251639" y="966444"/>
                    <a:pt x="3251639" y="927328"/>
                  </a:cubicBezTo>
                  <a:cubicBezTo>
                    <a:pt x="3251639" y="888212"/>
                    <a:pt x="3283348" y="856503"/>
                    <a:pt x="3322464" y="856503"/>
                  </a:cubicBezTo>
                  <a:cubicBezTo>
                    <a:pt x="3361580" y="856503"/>
                    <a:pt x="3393289" y="888212"/>
                    <a:pt x="3393289" y="927328"/>
                  </a:cubicBezTo>
                  <a:close/>
                </a:path>
                <a:path w="43256" h="58741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53591" y="946944"/>
              <a:ext cx="5010003" cy="74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宋体" pitchFamily="2" charset="-122"/>
                  <a:ea typeface="宋体" pitchFamily="2" charset="-122"/>
                </a:rPr>
                <a:t>可以从哪些方面来写石头的奇妙？</a:t>
              </a: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2411760" y="2635047"/>
            <a:ext cx="4320480" cy="646986"/>
          </a:xfrm>
          <a:prstGeom prst="roundRect">
            <a:avLst/>
          </a:prstGeom>
          <a:solidFill>
            <a:srgbClr val="FFD5B9">
              <a:alpha val="92941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大小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颜色、</a:t>
            </a:r>
            <a:r>
              <a:rPr lang="zh-CN" altLang="en-US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形状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等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2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2889" y="1574927"/>
            <a:ext cx="7272808" cy="18420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    以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“你可知道，那座山上石头有多么奇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妙？”为开头说一句话，把石头的奇妙介绍具体。</a:t>
            </a:r>
            <a:endParaRPr lang="en-US" altLang="zh-CN" sz="3200" b="1" dirty="0" smtClean="0">
              <a:latin typeface="宋体" pitchFamily="2" charset="-122"/>
              <a:ea typeface="宋体" pitchFamily="2" charset="-122"/>
              <a:cs typeface="楷体" panose="02010609060101010101" pitchFamily="49" charset="-122"/>
            </a:endParaRPr>
          </a:p>
        </p:txBody>
      </p:sp>
      <p:sp>
        <p:nvSpPr>
          <p:cNvPr id="4" name="流程图: 离页连接符 1"/>
          <p:cNvSpPr/>
          <p:nvPr/>
        </p:nvSpPr>
        <p:spPr>
          <a:xfrm>
            <a:off x="755547" y="421355"/>
            <a:ext cx="1644924" cy="63435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73 w 10173"/>
              <a:gd name="connsiteY0" fmla="*/ 0 h 10000"/>
              <a:gd name="connsiteX1" fmla="*/ 10173 w 10173"/>
              <a:gd name="connsiteY1" fmla="*/ 0 h 10000"/>
              <a:gd name="connsiteX2" fmla="*/ 10173 w 10173"/>
              <a:gd name="connsiteY2" fmla="*/ 8000 h 10000"/>
              <a:gd name="connsiteX3" fmla="*/ 5173 w 10173"/>
              <a:gd name="connsiteY3" fmla="*/ 10000 h 10000"/>
              <a:gd name="connsiteX4" fmla="*/ 173 w 10173"/>
              <a:gd name="connsiteY4" fmla="*/ 8000 h 10000"/>
              <a:gd name="connsiteX5" fmla="*/ 173 w 10173"/>
              <a:gd name="connsiteY5" fmla="*/ 0 h 10000"/>
              <a:gd name="connsiteX0" fmla="*/ 173 w 10173"/>
              <a:gd name="connsiteY0" fmla="*/ 325 h 10325"/>
              <a:gd name="connsiteX1" fmla="*/ 10173 w 10173"/>
              <a:gd name="connsiteY1" fmla="*/ 325 h 10325"/>
              <a:gd name="connsiteX2" fmla="*/ 10173 w 10173"/>
              <a:gd name="connsiteY2" fmla="*/ 8325 h 10325"/>
              <a:gd name="connsiteX3" fmla="*/ 5173 w 10173"/>
              <a:gd name="connsiteY3" fmla="*/ 10325 h 10325"/>
              <a:gd name="connsiteX4" fmla="*/ 173 w 10173"/>
              <a:gd name="connsiteY4" fmla="*/ 8325 h 10325"/>
              <a:gd name="connsiteX5" fmla="*/ 173 w 10173"/>
              <a:gd name="connsiteY5" fmla="*/ 325 h 10325"/>
              <a:gd name="connsiteX0" fmla="*/ 173 w 10380"/>
              <a:gd name="connsiteY0" fmla="*/ 325 h 10325"/>
              <a:gd name="connsiteX1" fmla="*/ 10173 w 10380"/>
              <a:gd name="connsiteY1" fmla="*/ 325 h 10325"/>
              <a:gd name="connsiteX2" fmla="*/ 10173 w 10380"/>
              <a:gd name="connsiteY2" fmla="*/ 8325 h 10325"/>
              <a:gd name="connsiteX3" fmla="*/ 5173 w 10380"/>
              <a:gd name="connsiteY3" fmla="*/ 10325 h 10325"/>
              <a:gd name="connsiteX4" fmla="*/ 173 w 10380"/>
              <a:gd name="connsiteY4" fmla="*/ 8325 h 10325"/>
              <a:gd name="connsiteX5" fmla="*/ 173 w 10380"/>
              <a:gd name="connsiteY5" fmla="*/ 325 h 10325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  <a:gd name="connsiteX0" fmla="*/ 173 w 10380"/>
              <a:gd name="connsiteY0" fmla="*/ 441 h 10441"/>
              <a:gd name="connsiteX1" fmla="*/ 10173 w 10380"/>
              <a:gd name="connsiteY1" fmla="*/ 441 h 10441"/>
              <a:gd name="connsiteX2" fmla="*/ 10173 w 10380"/>
              <a:gd name="connsiteY2" fmla="*/ 8441 h 10441"/>
              <a:gd name="connsiteX3" fmla="*/ 5173 w 10380"/>
              <a:gd name="connsiteY3" fmla="*/ 10441 h 10441"/>
              <a:gd name="connsiteX4" fmla="*/ 173 w 10380"/>
              <a:gd name="connsiteY4" fmla="*/ 8441 h 10441"/>
              <a:gd name="connsiteX5" fmla="*/ 173 w 10380"/>
              <a:gd name="connsiteY5" fmla="*/ 441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80" h="10441">
                <a:moveTo>
                  <a:pt x="173" y="441"/>
                </a:moveTo>
                <a:cubicBezTo>
                  <a:pt x="3506" y="-291"/>
                  <a:pt x="6918" y="14"/>
                  <a:pt x="10173" y="441"/>
                </a:cubicBezTo>
                <a:cubicBezTo>
                  <a:pt x="10640" y="3413"/>
                  <a:pt x="10173" y="5774"/>
                  <a:pt x="10173" y="8441"/>
                </a:cubicBezTo>
                <a:cubicBezTo>
                  <a:pt x="8506" y="9657"/>
                  <a:pt x="6840" y="9774"/>
                  <a:pt x="5173" y="10441"/>
                </a:cubicBezTo>
                <a:cubicBezTo>
                  <a:pt x="3506" y="9774"/>
                  <a:pt x="1918" y="9657"/>
                  <a:pt x="173" y="8441"/>
                </a:cubicBezTo>
                <a:cubicBezTo>
                  <a:pt x="173" y="5774"/>
                  <a:pt x="-217" y="3474"/>
                  <a:pt x="173" y="441"/>
                </a:cubicBezTo>
                <a:close/>
              </a:path>
            </a:pathLst>
          </a:custGeom>
          <a:solidFill>
            <a:srgbClr val="84AEF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1" y="345481"/>
            <a:ext cx="710808" cy="7861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43579" y="506679"/>
            <a:ext cx="1224136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练 习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H="1">
            <a:off x="379206" y="974874"/>
            <a:ext cx="8453966" cy="353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</a:t>
            </a:r>
            <a:r>
              <a:rPr 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可知道，那座山上石头有多么奇妙</a:t>
            </a:r>
            <a:r>
              <a:rPr 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些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头千姿百态，妙趣横生，如同一幅幅美丽的图画，如果不是亲眼看到，真让人难以相信。有的像宠物狗，睁着水灵灵的眼睛，吐着长长的舌头，好像在欢迎着我们的到来；有的像青蛙，沉浸在清凉的溪水中，享受着日光浴；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像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一个娃娃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体形巨大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；有些石头小如橡皮，而有些石头却大如房屋。一块块，一条条，在阳光的照射下，显出迷人的颜色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</a:p>
        </p:txBody>
      </p:sp>
      <p:sp>
        <p:nvSpPr>
          <p:cNvPr id="3" name="矩形 2"/>
          <p:cNvSpPr/>
          <p:nvPr/>
        </p:nvSpPr>
        <p:spPr>
          <a:xfrm>
            <a:off x="264220" y="305594"/>
            <a:ext cx="13681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示例：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755576" y="627534"/>
            <a:ext cx="7200800" cy="1224136"/>
          </a:xfrm>
          <a:prstGeom prst="wedgeRectCallout">
            <a:avLst>
              <a:gd name="adj1" fmla="val -65429"/>
              <a:gd name="adj2" fmla="val 535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3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019" y="2283718"/>
            <a:ext cx="7725413" cy="19000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536575">
              <a:lnSpc>
                <a:spcPct val="110000"/>
              </a:lnSpc>
              <a:defRPr sz="2400" b="1">
                <a:ln w="0"/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indent="0"/>
            <a:r>
              <a:rPr lang="zh-CN" altLang="en-US" sz="3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    用</a:t>
            </a:r>
            <a:r>
              <a:rPr lang="zh-CN" altLang="en-US" sz="3200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“你可知道</a:t>
            </a:r>
            <a:r>
              <a:rPr lang="en-US" altLang="zh-CN" sz="3200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……</a:t>
            </a:r>
            <a:r>
              <a:rPr lang="zh-CN" altLang="en-US" sz="3200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”或“你是否听说过</a:t>
            </a:r>
            <a:r>
              <a:rPr lang="en-US" altLang="zh-CN" sz="3200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……</a:t>
            </a:r>
            <a:r>
              <a:rPr lang="zh-CN" altLang="en-US" sz="3200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”作为开头说一段话，开头的问句需说出事物的特点。</a:t>
            </a:r>
            <a:endParaRPr lang="en-US" altLang="zh-CN" sz="3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8860" y="751049"/>
            <a:ext cx="7992888" cy="12511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900113"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同学们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交流一下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：你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想介绍哪个事物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？它最主要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  <a:cs typeface="楷体" panose="02010609060101010101" pitchFamily="49" charset="-122"/>
              </a:rPr>
              <a:t>的特点是什么？</a:t>
            </a:r>
          </a:p>
        </p:txBody>
      </p:sp>
    </p:spTree>
    <p:extLst>
      <p:ext uri="{BB962C8B-B14F-4D97-AF65-F5344CB8AC3E}">
        <p14:creationId xmlns:p14="http://schemas.microsoft.com/office/powerpoint/2010/main" val="31538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2058" y="1048544"/>
            <a:ext cx="8165598" cy="353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81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是否听说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过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森林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美丽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清晨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太阳露出了半个笑脸，雾气刚刚散去，鸟儿就迫不及待地在树枝上叽叽喳喳地唱起了歌谣。中午，太阳挂在天空正中，像一个火球，小鹿在溪边一边喝水，一边照他的影子。晚上，太阳困了，悄悄地回到了山背后，倦鸟归巢，夜间行动的小动物们开起了音乐会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</a:p>
        </p:txBody>
      </p:sp>
      <p:sp>
        <p:nvSpPr>
          <p:cNvPr id="4" name="矩形 3"/>
          <p:cNvSpPr/>
          <p:nvPr/>
        </p:nvSpPr>
        <p:spPr>
          <a:xfrm>
            <a:off x="482058" y="411510"/>
            <a:ext cx="13681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示例：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55576" y="1741562"/>
            <a:ext cx="763284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昨天下午放学后，三（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）班李晓宇同学在操场上丢失了一件蓝色外套，那是奶奶送给他的生日礼物，他可喜欢了，你们说该怎么办呢？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3243703" y="900882"/>
            <a:ext cx="190436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第二题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5" y="809354"/>
            <a:ext cx="2772056" cy="6925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5" y="803296"/>
            <a:ext cx="450000" cy="559756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xmlns="" id="{AD809E10-4CA3-BC48-A019-BDFE045C1624}"/>
              </a:ext>
            </a:extLst>
          </p:cNvPr>
          <p:cNvSpPr txBox="1"/>
          <p:nvPr/>
        </p:nvSpPr>
        <p:spPr>
          <a:xfrm>
            <a:off x="696803" y="771550"/>
            <a:ext cx="264824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词句段运用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文本框 15">
            <a:extLst>
              <a:ext uri="{FF2B5EF4-FFF2-40B4-BE49-F238E27FC236}">
                <a16:creationId xmlns=""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113831" y="130362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smtClean="0">
                <a:latin typeface="宋体" pitchFamily="2" charset="-122"/>
                <a:ea typeface="宋体" pitchFamily="2" charset="-122"/>
              </a:rPr>
              <a:t>第二课时</a:t>
            </a:r>
            <a:endParaRPr kumimoji="1"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iconfont-1191-870150">
            <a:extLst>
              <a:ext uri="{FF2B5EF4-FFF2-40B4-BE49-F238E27FC236}">
                <a16:creationId xmlns=""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13166" y="241300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1" name="iconfont-1191-870150">
            <a:extLst>
              <a:ext uri="{FF2B5EF4-FFF2-40B4-BE49-F238E27FC236}">
                <a16:creationId xmlns=""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79372" y="24130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81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39552" y="483518"/>
            <a:ext cx="8020072" cy="1156931"/>
            <a:chOff x="296343" y="418528"/>
            <a:chExt cx="8020072" cy="1156931"/>
          </a:xfrm>
        </p:grpSpPr>
        <p:sp>
          <p:nvSpPr>
            <p:cNvPr id="26" name="圆角矩形标注 25"/>
            <p:cNvSpPr/>
            <p:nvPr/>
          </p:nvSpPr>
          <p:spPr>
            <a:xfrm>
              <a:off x="1547664" y="596313"/>
              <a:ext cx="6768751" cy="750157"/>
            </a:xfrm>
            <a:prstGeom prst="wedgeRoundRectCallout">
              <a:avLst>
                <a:gd name="adj1" fmla="val -54535"/>
                <a:gd name="adj2" fmla="val 2096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他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可以请全班同学一起帮忙找一找。</a:t>
              </a:r>
            </a:p>
          </p:txBody>
        </p:sp>
        <p:pic>
          <p:nvPicPr>
            <p:cNvPr id="27" name="Picture 12" descr="C:\Users\Administrator\Downloads\图片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43" y="418528"/>
              <a:ext cx="891281" cy="1156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11560" y="1784465"/>
            <a:ext cx="7704856" cy="1328950"/>
            <a:chOff x="1007846" y="432661"/>
            <a:chExt cx="7704856" cy="1328950"/>
          </a:xfrm>
        </p:grpSpPr>
        <p:pic>
          <p:nvPicPr>
            <p:cNvPr id="29" name="Picture 8" descr="C:\Users\Administrator\Downloads\图片2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483" y="628449"/>
              <a:ext cx="702219" cy="113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圆角矩形标注 29"/>
            <p:cNvSpPr/>
            <p:nvPr/>
          </p:nvSpPr>
          <p:spPr>
            <a:xfrm>
              <a:off x="1007846" y="432661"/>
              <a:ext cx="6492214" cy="1328950"/>
            </a:xfrm>
            <a:prstGeom prst="wedgeRoundRectCallout">
              <a:avLst>
                <a:gd name="adj1" fmla="val 56006"/>
                <a:gd name="adj2" fmla="val 641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他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可以写一则寻物启事</a:t>
              </a:r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，贴在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学校的公告栏里。</a:t>
              </a:r>
            </a:p>
          </p:txBody>
        </p:sp>
      </p:grpSp>
      <p:sp>
        <p:nvSpPr>
          <p:cNvPr id="21" name="线形标注 2(无边框) 20"/>
          <p:cNvSpPr/>
          <p:nvPr/>
        </p:nvSpPr>
        <p:spPr>
          <a:xfrm>
            <a:off x="1591206" y="3346995"/>
            <a:ext cx="6264696" cy="1384995"/>
          </a:xfrm>
          <a:prstGeom prst="callout2">
            <a:avLst>
              <a:gd name="adj1" fmla="val 48093"/>
              <a:gd name="adj2" fmla="val -919"/>
              <a:gd name="adj3" fmla="val 34470"/>
              <a:gd name="adj4" fmla="val -6473"/>
              <a:gd name="adj5" fmla="val -26880"/>
              <a:gd name="adj6" fmla="val -1488"/>
            </a:avLst>
          </a:prstGeom>
          <a:solidFill>
            <a:srgbClr val="DDF6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6575"/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这个方法不错，可以发动更多的人帮忙，如果看到寻物启事的人恰好见过这件衣服，很快就可以物归原主了。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888968" y="673665"/>
            <a:ext cx="5040560" cy="2139344"/>
            <a:chOff x="4313623" y="464356"/>
            <a:chExt cx="3310218" cy="1584176"/>
          </a:xfrm>
        </p:grpSpPr>
        <p:sp>
          <p:nvSpPr>
            <p:cNvPr id="9" name="云形标注 8"/>
            <p:cNvSpPr/>
            <p:nvPr/>
          </p:nvSpPr>
          <p:spPr>
            <a:xfrm>
              <a:off x="4313623" y="464356"/>
              <a:ext cx="3310218" cy="1584176"/>
            </a:xfrm>
            <a:prstGeom prst="cloudCallout">
              <a:avLst>
                <a:gd name="adj1" fmla="val -61997"/>
                <a:gd name="adj2" fmla="val 3605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7700" y="617630"/>
              <a:ext cx="2931908" cy="11623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宋体" pitchFamily="2" charset="-122"/>
                  <a:ea typeface="宋体" pitchFamily="2" charset="-122"/>
                </a:rPr>
                <a:t>    当我们想找回遗失的东西时，就可以写一则寻物启事哦！</a:t>
              </a:r>
              <a:endParaRPr lang="zh-CN" altLang="en-US" sz="3200" b="1" dirty="0">
                <a:latin typeface="宋体" pitchFamily="2" charset="-122"/>
                <a:ea typeface="宋体" pitchFamily="2" charset="-122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5" y="1068363"/>
            <a:ext cx="1633537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580" y="1563638"/>
            <a:ext cx="7999164" cy="2299573"/>
          </a:xfrm>
          <a:prstGeom prst="round2SameRect">
            <a:avLst>
              <a:gd name="adj1" fmla="val 6423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寻物启事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昨天下午放学后，我把一件蓝色外套落在了操场上。如有拾到者，请与我联系，非常感谢！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035425"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三年级（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）班  李晓宇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035425"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83518"/>
            <a:ext cx="807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观察范文，写寻物启事时，格式上应该注意什么呢？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0358" y="1002088"/>
            <a:ext cx="3102620" cy="954107"/>
          </a:xfrm>
          <a:prstGeom prst="callout2">
            <a:avLst>
              <a:gd name="adj1" fmla="val 46132"/>
              <a:gd name="adj2" fmla="val -848"/>
              <a:gd name="adj3" fmla="val 46132"/>
              <a:gd name="adj4" fmla="val -12457"/>
              <a:gd name="adj5" fmla="val 71426"/>
              <a:gd name="adj6" fmla="val -3310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99"/>
                </a:solidFill>
                <a:latin typeface="宋体" pitchFamily="2" charset="-122"/>
                <a:ea typeface="宋体" pitchFamily="2" charset="-122"/>
              </a:rPr>
              <a:t>开头要居中写“寻物启事”</a:t>
            </a:r>
            <a:r>
              <a:rPr lang="en-US" altLang="zh-CN" sz="2800" b="1" dirty="0" smtClean="0">
                <a:solidFill>
                  <a:srgbClr val="FFFF99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800" b="1" dirty="0" smtClean="0">
                <a:solidFill>
                  <a:srgbClr val="FFFF99"/>
                </a:solidFill>
                <a:latin typeface="宋体" pitchFamily="2" charset="-122"/>
                <a:ea typeface="宋体" pitchFamily="2" charset="-122"/>
              </a:rPr>
              <a:t>个字。</a:t>
            </a:r>
            <a:endParaRPr lang="zh-CN" altLang="en-US" sz="2800" b="1" dirty="0">
              <a:solidFill>
                <a:srgbClr val="FFFF9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438748"/>
            <a:ext cx="3168352" cy="954107"/>
          </a:xfrm>
          <a:prstGeom prst="callout2">
            <a:avLst>
              <a:gd name="adj1" fmla="val 20271"/>
              <a:gd name="adj2" fmla="val -545"/>
              <a:gd name="adj3" fmla="val -34494"/>
              <a:gd name="adj4" fmla="val -6589"/>
              <a:gd name="adj5" fmla="val -120250"/>
              <a:gd name="adj6" fmla="val 2250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99"/>
                </a:solidFill>
                <a:latin typeface="宋体" pitchFamily="2" charset="-122"/>
                <a:ea typeface="宋体" pitchFamily="2" charset="-122"/>
              </a:rPr>
              <a:t>正文内容起始行前面要空两格。</a:t>
            </a:r>
            <a:endParaRPr lang="zh-CN" altLang="en-US" sz="2800" b="1" dirty="0">
              <a:solidFill>
                <a:srgbClr val="FFFF99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2649" y="4155926"/>
            <a:ext cx="4413176" cy="523220"/>
          </a:xfrm>
          <a:prstGeom prst="callout2">
            <a:avLst>
              <a:gd name="adj1" fmla="val 49264"/>
              <a:gd name="adj2" fmla="val -440"/>
              <a:gd name="adj3" fmla="val 29846"/>
              <a:gd name="adj4" fmla="val -10418"/>
              <a:gd name="adj5" fmla="val -126066"/>
              <a:gd name="adj6" fmla="val 1253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99"/>
                </a:solidFill>
                <a:latin typeface="宋体" pitchFamily="2" charset="-122"/>
                <a:ea typeface="宋体" pitchFamily="2" charset="-122"/>
              </a:rPr>
              <a:t>署名和日期要写在右下方。</a:t>
            </a:r>
            <a:endParaRPr lang="zh-CN" altLang="en-US" sz="2800" b="1" dirty="0">
              <a:solidFill>
                <a:srgbClr val="FFFF99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443429"/>
            <a:ext cx="7704856" cy="133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    再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读寻物启事，除了格式正确外，写寻物启事时还要注意什么呢？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9875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6210175" y="3581603"/>
            <a:ext cx="2547846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17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609510" y="369254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4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75716" y="3692542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5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6858B89-BDB1-8C4A-8D9E-56121C0B06FB}"/>
              </a:ext>
            </a:extLst>
          </p:cNvPr>
          <p:cNvSpPr txBox="1"/>
          <p:nvPr/>
        </p:nvSpPr>
        <p:spPr>
          <a:xfrm>
            <a:off x="6210175" y="4229675"/>
            <a:ext cx="2547846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600" b="1">
                <a:latin typeface="宋体" pitchFamily="2" charset="-122"/>
                <a:ea typeface="宋体" pitchFamily="2" charset="-122"/>
              </a:defRPr>
            </a:lvl1pPr>
          </a:lstStyle>
          <a:p>
            <a:pPr defTabSz="914400">
              <a:defRPr/>
            </a:pPr>
            <a:r>
              <a:rPr lang="zh-CN" altLang="en-US" kern="0" dirty="0">
                <a:solidFill>
                  <a:sysClr val="windowText" lastClr="000000"/>
                </a:solidFill>
              </a:rPr>
              <a:t>第二课时</a:t>
            </a:r>
          </a:p>
        </p:txBody>
      </p:sp>
      <p:sp>
        <p:nvSpPr>
          <p:cNvPr id="26" name="iconfont-1191-870150">
            <a:extLst>
              <a:ext uri="{FF2B5EF4-FFF2-40B4-BE49-F238E27FC236}">
                <a16:creationId xmlns:a16="http://schemas.microsoft.com/office/drawing/2014/main" xmlns="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09510" y="4340613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7" name="iconfont-1191-870150">
            <a:extLst>
              <a:ext uri="{FF2B5EF4-FFF2-40B4-BE49-F238E27FC236}">
                <a16:creationId xmlns:a16="http://schemas.microsoft.com/office/drawing/2014/main" xmlns="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75716" y="4340614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31" name="TextBox 30"/>
          <p:cNvSpPr txBox="1"/>
          <p:nvPr/>
        </p:nvSpPr>
        <p:spPr>
          <a:xfrm>
            <a:off x="99654" y="18313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三</a:t>
            </a:r>
            <a:r>
              <a:rPr lang="zh-CN" altLang="en-US" sz="2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年级 下册</a:t>
            </a:r>
            <a:endParaRPr lang="zh-CN" altLang="en-US" sz="22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文本框 1"/>
          <p:cNvSpPr txBox="1"/>
          <p:nvPr/>
        </p:nvSpPr>
        <p:spPr>
          <a:xfrm>
            <a:off x="2015798" y="1394505"/>
            <a:ext cx="5040560" cy="1177245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7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语文</a:t>
            </a:r>
            <a:r>
              <a:rPr lang="zh-CN" altLang="en-US" sz="72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园地</a:t>
            </a:r>
            <a:endParaRPr lang="zh-CN" altLang="en-US" sz="7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1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8" y="771550"/>
            <a:ext cx="8367442" cy="578882"/>
          </a:xfrm>
          <a:prstGeom prst="roundRect">
            <a:avLst/>
          </a:prstGeom>
          <a:solidFill>
            <a:srgbClr val="CBF1FF">
              <a:alpha val="58039"/>
            </a:srgbClr>
          </a:solidFill>
          <a:ln>
            <a:solidFill>
              <a:schemeClr val="bg1"/>
            </a:solidFill>
          </a:ln>
          <a:effectLst>
            <a:outerShdw blurRad="127000" dir="1368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要把你丢的是什么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物品及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该物品的样子写清楚。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8" y="1611643"/>
            <a:ext cx="5127082" cy="578882"/>
          </a:xfrm>
          <a:prstGeom prst="roundRect">
            <a:avLst/>
          </a:prstGeom>
          <a:solidFill>
            <a:srgbClr val="FFF2DD">
              <a:alpha val="56078"/>
            </a:srgbClr>
          </a:solidFill>
          <a:ln>
            <a:solidFill>
              <a:schemeClr val="bg1"/>
            </a:solidFill>
          </a:ln>
          <a:effectLst>
            <a:outerShdw blurRad="127000" dir="1368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要写清楚你是在哪里丢的。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8" y="2451736"/>
            <a:ext cx="6063186" cy="578882"/>
          </a:xfrm>
          <a:prstGeom prst="roundRect">
            <a:avLst/>
          </a:prstGeom>
          <a:solidFill>
            <a:srgbClr val="FCE3E3">
              <a:alpha val="58039"/>
            </a:srgbClr>
          </a:solidFill>
          <a:ln>
            <a:solidFill>
              <a:schemeClr val="bg1"/>
            </a:solidFill>
          </a:ln>
          <a:effectLst>
            <a:outerShdw blurRad="127000" dir="1368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最好再写一写你丢失物品的时间。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291830"/>
            <a:ext cx="8367444" cy="1055608"/>
          </a:xfrm>
          <a:prstGeom prst="roundRect">
            <a:avLst/>
          </a:prstGeom>
          <a:solidFill>
            <a:srgbClr val="E3D3E9">
              <a:alpha val="56078"/>
            </a:srgbClr>
          </a:solidFill>
          <a:ln>
            <a:solidFill>
              <a:schemeClr val="bg1"/>
            </a:solidFill>
          </a:ln>
          <a:effectLst>
            <a:outerShdw blurRad="127000" dir="1368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要告诉别人你是谁，怎么联系你，否则别人即使找到了你丢的东西，也不知道怎么交给你。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873" y="695855"/>
            <a:ext cx="7272808" cy="157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711200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寻物启事中要写清楚</a:t>
            </a:r>
            <a:r>
              <a:rPr lang="zh-CN" altLang="en-US" sz="2800" b="1" dirty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丢失的物品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物品的特征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丢失的时间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2800" b="1" dirty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地点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联系人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及</a:t>
            </a:r>
            <a:r>
              <a:rPr lang="zh-CN" altLang="en-US" sz="2800" b="1" dirty="0">
                <a:solidFill>
                  <a:srgbClr val="3333FF"/>
                </a:solidFill>
                <a:latin typeface="楷体" pitchFamily="49" charset="-122"/>
                <a:ea typeface="楷体" pitchFamily="49" charset="-122"/>
              </a:rPr>
              <a:t>联系的方式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等。</a:t>
            </a:r>
          </a:p>
        </p:txBody>
      </p:sp>
      <p:sp>
        <p:nvSpPr>
          <p:cNvPr id="5" name="矩形 4"/>
          <p:cNvSpPr/>
          <p:nvPr/>
        </p:nvSpPr>
        <p:spPr>
          <a:xfrm>
            <a:off x="783416" y="2427734"/>
            <a:ext cx="7472281" cy="21605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711200">
              <a:lnSpc>
                <a:spcPct val="12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需要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注意的是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，课本中提供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的事例，因为是在学校这个特殊情境中发生的，所以在正文中没有写联系方式，但一般的寻物启事要写上联系方式，比如电话号码。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2243" y="525330"/>
            <a:ext cx="7930197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623888"/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15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日中午，三年级（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）班的王大壮同学将一本书落在了阅览室里，书名为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小王子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，是蓝色封面的。请你帮他写一则寻物启事吧！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9875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018" y="1953298"/>
            <a:ext cx="7820406" cy="2886313"/>
          </a:xfrm>
          <a:prstGeom prst="roundRect">
            <a:avLst>
              <a:gd name="adj" fmla="val 11661"/>
            </a:avLst>
          </a:prstGeom>
          <a:solidFill>
            <a:srgbClr val="FFE1CD">
              <a:alpha val="72941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寻物启事</a:t>
            </a:r>
            <a:endParaRPr lang="en-US" altLang="zh-CN" dirty="0"/>
          </a:p>
          <a:p>
            <a:pPr algn="l">
              <a:spcAft>
                <a:spcPts val="1200"/>
              </a:spcAft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昨天中午，我把一本书落在了阅览室里，书名为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小王子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，是蓝色的封面。如有拾到者，请与我联系，非常感谢！         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671888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年级（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）班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王大壮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671888"/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6849" y="1491630"/>
            <a:ext cx="7330302" cy="2554545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评价标准：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    内容要完整，交代要清楚，不仅要写清丢失物品的名称、主要特征和丢失时间、地点，也要写明交给谁或交到什么地方。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3688" y="55552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b="1" dirty="0">
                <a:solidFill>
                  <a:prstClr val="black"/>
                </a:solidFill>
                <a:latin typeface="宋体" pitchFamily="2" charset="-122"/>
                <a:ea typeface="宋体" pitchFamily="2" charset="-122"/>
              </a:rPr>
              <a:t>小组交流评价一下吧！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12354" y="1643402"/>
            <a:ext cx="1071570" cy="1072364"/>
            <a:chOff x="1000100" y="2000246"/>
            <a:chExt cx="1071570" cy="1072364"/>
          </a:xfrm>
          <a:effectLst/>
        </p:grpSpPr>
        <p:sp>
          <p:nvSpPr>
            <p:cNvPr id="9" name="矩形 8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72949" y="1629028"/>
            <a:ext cx="1011819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止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12354" y="2789180"/>
            <a:ext cx="1071570" cy="1072364"/>
            <a:chOff x="1000100" y="2000246"/>
            <a:chExt cx="1071570" cy="1072364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stCxn id="14" idx="1"/>
              <a:endCxn id="14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0"/>
              <a:endCxn id="14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8486" y="2801720"/>
            <a:ext cx="970882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术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77734" y="1643402"/>
            <a:ext cx="1071570" cy="1072364"/>
            <a:chOff x="1000100" y="2000246"/>
            <a:chExt cx="1071570" cy="1072364"/>
          </a:xfrm>
          <a:effectLst/>
        </p:grpSpPr>
        <p:sp>
          <p:nvSpPr>
            <p:cNvPr id="19" name="矩形 18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2751306" y="1643402"/>
            <a:ext cx="1071570" cy="1072364"/>
            <a:chOff x="1000100" y="2000246"/>
            <a:chExt cx="1071570" cy="1072364"/>
          </a:xfrm>
          <a:effectLst/>
        </p:grpSpPr>
        <p:sp>
          <p:nvSpPr>
            <p:cNvPr id="23" name="矩形 22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>
              <a:stCxn id="23" idx="1"/>
              <a:endCxn id="23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23" idx="0"/>
              <a:endCxn id="23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821652" y="1643402"/>
            <a:ext cx="1071570" cy="1072364"/>
            <a:chOff x="1000100" y="2000246"/>
            <a:chExt cx="1071570" cy="1072364"/>
          </a:xfrm>
          <a:effectLst/>
        </p:grpSpPr>
        <p:sp>
          <p:nvSpPr>
            <p:cNvPr id="27" name="矩形 26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>
              <a:stCxn id="27" idx="1"/>
              <a:endCxn id="27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27" idx="0"/>
              <a:endCxn id="27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677734" y="2787774"/>
            <a:ext cx="1071570" cy="1072364"/>
            <a:chOff x="1000100" y="2000246"/>
            <a:chExt cx="1071570" cy="1072364"/>
          </a:xfrm>
          <a:effectLst/>
        </p:grpSpPr>
        <p:sp>
          <p:nvSpPr>
            <p:cNvPr id="31" name="矩形 30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>
              <a:stCxn id="31" idx="1"/>
              <a:endCxn id="31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31" idx="0"/>
              <a:endCxn id="31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751306" y="2787774"/>
            <a:ext cx="1071570" cy="1072364"/>
            <a:chOff x="1000100" y="2000246"/>
            <a:chExt cx="1071570" cy="1072364"/>
          </a:xfrm>
          <a:effectLst/>
        </p:grpSpPr>
        <p:sp>
          <p:nvSpPr>
            <p:cNvPr id="35" name="矩形 34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>
              <a:stCxn id="35" idx="1"/>
              <a:endCxn id="35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5" idx="0"/>
              <a:endCxn id="35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3821652" y="2787774"/>
            <a:ext cx="1071570" cy="1072364"/>
            <a:chOff x="1000100" y="2000246"/>
            <a:chExt cx="1071570" cy="1072364"/>
          </a:xfrm>
          <a:effectLst/>
        </p:grpSpPr>
        <p:sp>
          <p:nvSpPr>
            <p:cNvPr id="39" name="矩形 38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>
              <a:stCxn id="39" idx="1"/>
              <a:endCxn id="39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0"/>
              <a:endCxn id="39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820236" y="1666644"/>
            <a:ext cx="10275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02030" y="2800314"/>
            <a:ext cx="982206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斗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4740288" y="920434"/>
            <a:ext cx="4154007" cy="1492034"/>
            <a:chOff x="3179130" y="1255791"/>
            <a:chExt cx="4154007" cy="1492034"/>
          </a:xfrm>
        </p:grpSpPr>
        <p:sp>
          <p:nvSpPr>
            <p:cNvPr id="50" name="云形标注 49"/>
            <p:cNvSpPr/>
            <p:nvPr/>
          </p:nvSpPr>
          <p:spPr>
            <a:xfrm>
              <a:off x="3179130" y="1255791"/>
              <a:ext cx="4154007" cy="149203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-148797 w 3920541"/>
                <a:gd name="connsiteY0" fmla="*/ 1388473 h 1491378"/>
                <a:gd name="connsiteX1" fmla="*/ -190224 w 3920541"/>
                <a:gd name="connsiteY1" fmla="*/ 1429900 h 1491378"/>
                <a:gd name="connsiteX2" fmla="*/ -231651 w 3920541"/>
                <a:gd name="connsiteY2" fmla="*/ 1388473 h 1491378"/>
                <a:gd name="connsiteX3" fmla="*/ -190224 w 3920541"/>
                <a:gd name="connsiteY3" fmla="*/ 1347046 h 1491378"/>
                <a:gd name="connsiteX4" fmla="*/ -148797 w 3920541"/>
                <a:gd name="connsiteY4" fmla="*/ 1388473 h 1491378"/>
                <a:gd name="connsiteX0" fmla="*/ 69210 w 3920541"/>
                <a:gd name="connsiteY0" fmla="*/ 1335693 h 1491378"/>
                <a:gd name="connsiteX1" fmla="*/ -13644 w 3920541"/>
                <a:gd name="connsiteY1" fmla="*/ 1418547 h 1491378"/>
                <a:gd name="connsiteX2" fmla="*/ -96498 w 3920541"/>
                <a:gd name="connsiteY2" fmla="*/ 1335693 h 1491378"/>
                <a:gd name="connsiteX3" fmla="*/ -13644 w 3920541"/>
                <a:gd name="connsiteY3" fmla="*/ 1252839 h 1491378"/>
                <a:gd name="connsiteX4" fmla="*/ 69210 w 3920541"/>
                <a:gd name="connsiteY4" fmla="*/ 1335693 h 1491378"/>
                <a:gd name="connsiteX0" fmla="*/ 366602 w 3920541"/>
                <a:gd name="connsiteY0" fmla="*/ 1259185 h 1491378"/>
                <a:gd name="connsiteX1" fmla="*/ 242320 w 3920541"/>
                <a:gd name="connsiteY1" fmla="*/ 1383467 h 1491378"/>
                <a:gd name="connsiteX2" fmla="*/ 118038 w 3920541"/>
                <a:gd name="connsiteY2" fmla="*/ 1259185 h 1491378"/>
                <a:gd name="connsiteX3" fmla="*/ 242320 w 3920541"/>
                <a:gd name="connsiteY3" fmla="*/ 1134903 h 1491378"/>
                <a:gd name="connsiteX4" fmla="*/ 366602 w 3920541"/>
                <a:gd name="connsiteY4" fmla="*/ 1259185 h 1491378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6453 w 45773"/>
                <a:gd name="connsiteY0" fmla="*/ 14229 h 43219"/>
                <a:gd name="connsiteX1" fmla="*/ 8176 w 45773"/>
                <a:gd name="connsiteY1" fmla="*/ 6766 h 43219"/>
                <a:gd name="connsiteX2" fmla="*/ 16558 w 45773"/>
                <a:gd name="connsiteY2" fmla="*/ 5061 h 43219"/>
                <a:gd name="connsiteX3" fmla="*/ 25009 w 45773"/>
                <a:gd name="connsiteY3" fmla="*/ 3291 h 43219"/>
                <a:gd name="connsiteX4" fmla="*/ 28302 w 45773"/>
                <a:gd name="connsiteY4" fmla="*/ 59 h 43219"/>
                <a:gd name="connsiteX5" fmla="*/ 32386 w 45773"/>
                <a:gd name="connsiteY5" fmla="*/ 2340 h 43219"/>
                <a:gd name="connsiteX6" fmla="*/ 38016 w 45773"/>
                <a:gd name="connsiteY6" fmla="*/ 549 h 43219"/>
                <a:gd name="connsiteX7" fmla="*/ 40871 w 45773"/>
                <a:gd name="connsiteY7" fmla="*/ 5435 h 43219"/>
                <a:gd name="connsiteX8" fmla="*/ 44535 w 45773"/>
                <a:gd name="connsiteY8" fmla="*/ 10177 h 43219"/>
                <a:gd name="connsiteX9" fmla="*/ 44371 w 45773"/>
                <a:gd name="connsiteY9" fmla="*/ 15319 h 43219"/>
                <a:gd name="connsiteX10" fmla="*/ 45569 w 45773"/>
                <a:gd name="connsiteY10" fmla="*/ 23181 h 43219"/>
                <a:gd name="connsiteX11" fmla="*/ 39957 w 45773"/>
                <a:gd name="connsiteY11" fmla="*/ 30063 h 43219"/>
                <a:gd name="connsiteX12" fmla="*/ 37948 w 45773"/>
                <a:gd name="connsiteY12" fmla="*/ 35960 h 43219"/>
                <a:gd name="connsiteX13" fmla="*/ 31108 w 45773"/>
                <a:gd name="connsiteY13" fmla="*/ 36674 h 43219"/>
                <a:gd name="connsiteX14" fmla="*/ 26220 w 45773"/>
                <a:gd name="connsiteY14" fmla="*/ 42965 h 43219"/>
                <a:gd name="connsiteX15" fmla="*/ 19033 w 45773"/>
                <a:gd name="connsiteY15" fmla="*/ 39125 h 43219"/>
                <a:gd name="connsiteX16" fmla="*/ 8357 w 45773"/>
                <a:gd name="connsiteY16" fmla="*/ 35331 h 43219"/>
                <a:gd name="connsiteX17" fmla="*/ 3663 w 45773"/>
                <a:gd name="connsiteY17" fmla="*/ 31109 h 43219"/>
                <a:gd name="connsiteX18" fmla="*/ 4666 w 45773"/>
                <a:gd name="connsiteY18" fmla="*/ 25410 h 43219"/>
                <a:gd name="connsiteX19" fmla="*/ 2548 w 45773"/>
                <a:gd name="connsiteY19" fmla="*/ 19563 h 43219"/>
                <a:gd name="connsiteX20" fmla="*/ 6416 w 45773"/>
                <a:gd name="connsiteY20" fmla="*/ 14366 h 43219"/>
                <a:gd name="connsiteX21" fmla="*/ 6453 w 45773"/>
                <a:gd name="connsiteY21" fmla="*/ 14229 h 43219"/>
                <a:gd name="connsiteX0" fmla="*/ 82854 w 4154007"/>
                <a:gd name="connsiteY0" fmla="*/ 1383605 h 1492034"/>
                <a:gd name="connsiteX1" fmla="*/ 41427 w 4154007"/>
                <a:gd name="connsiteY1" fmla="*/ 1425032 h 1492034"/>
                <a:gd name="connsiteX2" fmla="*/ 0 w 4154007"/>
                <a:gd name="connsiteY2" fmla="*/ 1383605 h 1492034"/>
                <a:gd name="connsiteX3" fmla="*/ 41427 w 4154007"/>
                <a:gd name="connsiteY3" fmla="*/ 1342178 h 1492034"/>
                <a:gd name="connsiteX4" fmla="*/ 82854 w 4154007"/>
                <a:gd name="connsiteY4" fmla="*/ 1383605 h 1492034"/>
                <a:gd name="connsiteX0" fmla="*/ 300861 w 4154007"/>
                <a:gd name="connsiteY0" fmla="*/ 1330825 h 1492034"/>
                <a:gd name="connsiteX1" fmla="*/ 218007 w 4154007"/>
                <a:gd name="connsiteY1" fmla="*/ 1413679 h 1492034"/>
                <a:gd name="connsiteX2" fmla="*/ 135153 w 4154007"/>
                <a:gd name="connsiteY2" fmla="*/ 1330825 h 1492034"/>
                <a:gd name="connsiteX3" fmla="*/ 218007 w 4154007"/>
                <a:gd name="connsiteY3" fmla="*/ 1247971 h 1492034"/>
                <a:gd name="connsiteX4" fmla="*/ 300861 w 4154007"/>
                <a:gd name="connsiteY4" fmla="*/ 1330825 h 1492034"/>
                <a:gd name="connsiteX0" fmla="*/ 598253 w 4154007"/>
                <a:gd name="connsiteY0" fmla="*/ 1254317 h 1492034"/>
                <a:gd name="connsiteX1" fmla="*/ 473971 w 4154007"/>
                <a:gd name="connsiteY1" fmla="*/ 1378599 h 1492034"/>
                <a:gd name="connsiteX2" fmla="*/ 349689 w 4154007"/>
                <a:gd name="connsiteY2" fmla="*/ 1254317 h 1492034"/>
                <a:gd name="connsiteX3" fmla="*/ 473971 w 4154007"/>
                <a:gd name="connsiteY3" fmla="*/ 1130035 h 1492034"/>
                <a:gd name="connsiteX4" fmla="*/ 598253 w 4154007"/>
                <a:gd name="connsiteY4" fmla="*/ 1254317 h 1492034"/>
                <a:gd name="connsiteX0" fmla="*/ 7246 w 45773"/>
                <a:gd name="connsiteY0" fmla="*/ 26036 h 43219"/>
                <a:gd name="connsiteX1" fmla="*/ 4713 w 45773"/>
                <a:gd name="connsiteY1" fmla="*/ 25239 h 43219"/>
                <a:gd name="connsiteX2" fmla="*/ 9481 w 45773"/>
                <a:gd name="connsiteY2" fmla="*/ 34758 h 43219"/>
                <a:gd name="connsiteX3" fmla="*/ 8373 w 45773"/>
                <a:gd name="connsiteY3" fmla="*/ 35139 h 43219"/>
                <a:gd name="connsiteX4" fmla="*/ 19031 w 45773"/>
                <a:gd name="connsiteY4" fmla="*/ 38949 h 43219"/>
                <a:gd name="connsiteX5" fmla="*/ 18363 w 45773"/>
                <a:gd name="connsiteY5" fmla="*/ 37209 h 43219"/>
                <a:gd name="connsiteX6" fmla="*/ 31380 w 45773"/>
                <a:gd name="connsiteY6" fmla="*/ 34610 h 43219"/>
                <a:gd name="connsiteX7" fmla="*/ 31113 w 45773"/>
                <a:gd name="connsiteY7" fmla="*/ 36519 h 43219"/>
                <a:gd name="connsiteX8" fmla="*/ 44351 w 45773"/>
                <a:gd name="connsiteY8" fmla="*/ 15213 h 43219"/>
                <a:gd name="connsiteX9" fmla="*/ 42903 w 45773"/>
                <a:gd name="connsiteY9" fmla="*/ 17889 h 43219"/>
                <a:gd name="connsiteX10" fmla="*/ 40877 w 45773"/>
                <a:gd name="connsiteY10" fmla="*/ 5285 h 43219"/>
                <a:gd name="connsiteX11" fmla="*/ 40953 w 45773"/>
                <a:gd name="connsiteY11" fmla="*/ 6549 h 43219"/>
                <a:gd name="connsiteX12" fmla="*/ 31631 w 45773"/>
                <a:gd name="connsiteY12" fmla="*/ 3811 h 43219"/>
                <a:gd name="connsiteX13" fmla="*/ 32373 w 45773"/>
                <a:gd name="connsiteY13" fmla="*/ 2199 h 43219"/>
                <a:gd name="connsiteX14" fmla="*/ 24694 w 45773"/>
                <a:gd name="connsiteY14" fmla="*/ 4579 h 43219"/>
                <a:gd name="connsiteX15" fmla="*/ 25053 w 45773"/>
                <a:gd name="connsiteY15" fmla="*/ 3189 h 43219"/>
                <a:gd name="connsiteX16" fmla="*/ 16553 w 45773"/>
                <a:gd name="connsiteY16" fmla="*/ 5051 h 43219"/>
                <a:gd name="connsiteX17" fmla="*/ 17853 w 45773"/>
                <a:gd name="connsiteY17" fmla="*/ 6399 h 43219"/>
                <a:gd name="connsiteX18" fmla="*/ 6680 w 45773"/>
                <a:gd name="connsiteY18" fmla="*/ 15648 h 43219"/>
                <a:gd name="connsiteX19" fmla="*/ 6453 w 4577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73" h="43219">
                  <a:moveTo>
                    <a:pt x="6453" y="14229"/>
                  </a:moveTo>
                  <a:cubicBezTo>
                    <a:pt x="6182" y="11516"/>
                    <a:pt x="6814" y="8780"/>
                    <a:pt x="8176" y="6766"/>
                  </a:cubicBezTo>
                  <a:cubicBezTo>
                    <a:pt x="10328" y="3585"/>
                    <a:pt x="13817" y="2876"/>
                    <a:pt x="16558" y="5061"/>
                  </a:cubicBezTo>
                  <a:cubicBezTo>
                    <a:pt x="18231" y="768"/>
                    <a:pt x="22467" y="-119"/>
                    <a:pt x="25009" y="3291"/>
                  </a:cubicBezTo>
                  <a:cubicBezTo>
                    <a:pt x="25650" y="1542"/>
                    <a:pt x="26881" y="333"/>
                    <a:pt x="28302" y="59"/>
                  </a:cubicBezTo>
                  <a:cubicBezTo>
                    <a:pt x="29866" y="-243"/>
                    <a:pt x="31428" y="629"/>
                    <a:pt x="32386" y="2340"/>
                  </a:cubicBezTo>
                  <a:cubicBezTo>
                    <a:pt x="33768" y="126"/>
                    <a:pt x="36054" y="-601"/>
                    <a:pt x="38016" y="549"/>
                  </a:cubicBezTo>
                  <a:cubicBezTo>
                    <a:pt x="39511" y="1425"/>
                    <a:pt x="40583" y="3259"/>
                    <a:pt x="40871" y="5435"/>
                  </a:cubicBezTo>
                  <a:cubicBezTo>
                    <a:pt x="42599" y="6077"/>
                    <a:pt x="43975" y="7857"/>
                    <a:pt x="44535" y="10177"/>
                  </a:cubicBezTo>
                  <a:cubicBezTo>
                    <a:pt x="44942" y="11861"/>
                    <a:pt x="44884" y="13690"/>
                    <a:pt x="44371" y="15319"/>
                  </a:cubicBezTo>
                  <a:cubicBezTo>
                    <a:pt x="45632" y="17553"/>
                    <a:pt x="46073" y="20449"/>
                    <a:pt x="45569" y="23181"/>
                  </a:cubicBezTo>
                  <a:cubicBezTo>
                    <a:pt x="44899" y="26813"/>
                    <a:pt x="42681" y="29533"/>
                    <a:pt x="39957" y="30063"/>
                  </a:cubicBezTo>
                  <a:cubicBezTo>
                    <a:pt x="39944" y="32330"/>
                    <a:pt x="39211" y="34480"/>
                    <a:pt x="37948" y="35960"/>
                  </a:cubicBezTo>
                  <a:cubicBezTo>
                    <a:pt x="36029" y="38209"/>
                    <a:pt x="33257" y="38498"/>
                    <a:pt x="31108" y="36674"/>
                  </a:cubicBezTo>
                  <a:cubicBezTo>
                    <a:pt x="30413" y="39807"/>
                    <a:pt x="28552" y="42202"/>
                    <a:pt x="26220" y="42965"/>
                  </a:cubicBezTo>
                  <a:cubicBezTo>
                    <a:pt x="23472" y="43864"/>
                    <a:pt x="20604" y="42332"/>
                    <a:pt x="19033" y="39125"/>
                  </a:cubicBezTo>
                  <a:cubicBezTo>
                    <a:pt x="15325" y="42169"/>
                    <a:pt x="10509" y="40458"/>
                    <a:pt x="8357" y="35331"/>
                  </a:cubicBezTo>
                  <a:cubicBezTo>
                    <a:pt x="6243" y="35668"/>
                    <a:pt x="4258" y="33883"/>
                    <a:pt x="3663" y="31109"/>
                  </a:cubicBezTo>
                  <a:cubicBezTo>
                    <a:pt x="3232" y="29102"/>
                    <a:pt x="3613" y="26936"/>
                    <a:pt x="4666" y="25410"/>
                  </a:cubicBezTo>
                  <a:cubicBezTo>
                    <a:pt x="3172" y="24213"/>
                    <a:pt x="2340" y="21916"/>
                    <a:pt x="2548" y="19563"/>
                  </a:cubicBezTo>
                  <a:cubicBezTo>
                    <a:pt x="2792" y="16808"/>
                    <a:pt x="4398" y="14650"/>
                    <a:pt x="6416" y="14366"/>
                  </a:cubicBezTo>
                  <a:cubicBezTo>
                    <a:pt x="6428" y="14320"/>
                    <a:pt x="6441" y="14275"/>
                    <a:pt x="6453" y="14229"/>
                  </a:cubicBezTo>
                  <a:close/>
                </a:path>
                <a:path w="4154007" h="1492034">
                  <a:moveTo>
                    <a:pt x="82854" y="1383605"/>
                  </a:moveTo>
                  <a:cubicBezTo>
                    <a:pt x="82854" y="1406485"/>
                    <a:pt x="64307" y="1425032"/>
                    <a:pt x="41427" y="1425032"/>
                  </a:cubicBezTo>
                  <a:cubicBezTo>
                    <a:pt x="18547" y="1425032"/>
                    <a:pt x="0" y="1406485"/>
                    <a:pt x="0" y="1383605"/>
                  </a:cubicBezTo>
                  <a:cubicBezTo>
                    <a:pt x="0" y="1360725"/>
                    <a:pt x="18547" y="1342178"/>
                    <a:pt x="41427" y="1342178"/>
                  </a:cubicBezTo>
                  <a:cubicBezTo>
                    <a:pt x="64307" y="1342178"/>
                    <a:pt x="82854" y="1360725"/>
                    <a:pt x="82854" y="1383605"/>
                  </a:cubicBezTo>
                  <a:close/>
                </a:path>
                <a:path w="4154007" h="1492034">
                  <a:moveTo>
                    <a:pt x="300861" y="1330825"/>
                  </a:moveTo>
                  <a:cubicBezTo>
                    <a:pt x="300861" y="1376584"/>
                    <a:pt x="263766" y="1413679"/>
                    <a:pt x="218007" y="1413679"/>
                  </a:cubicBezTo>
                  <a:cubicBezTo>
                    <a:pt x="172248" y="1413679"/>
                    <a:pt x="135153" y="1376584"/>
                    <a:pt x="135153" y="1330825"/>
                  </a:cubicBezTo>
                  <a:cubicBezTo>
                    <a:pt x="135153" y="1285066"/>
                    <a:pt x="172248" y="1247971"/>
                    <a:pt x="218007" y="1247971"/>
                  </a:cubicBezTo>
                  <a:cubicBezTo>
                    <a:pt x="263766" y="1247971"/>
                    <a:pt x="300861" y="1285066"/>
                    <a:pt x="300861" y="1330825"/>
                  </a:cubicBezTo>
                  <a:close/>
                </a:path>
                <a:path w="4154007" h="1492034">
                  <a:moveTo>
                    <a:pt x="598253" y="1254317"/>
                  </a:moveTo>
                  <a:cubicBezTo>
                    <a:pt x="598253" y="1322956"/>
                    <a:pt x="542610" y="1378599"/>
                    <a:pt x="473971" y="1378599"/>
                  </a:cubicBezTo>
                  <a:cubicBezTo>
                    <a:pt x="405332" y="1378599"/>
                    <a:pt x="349689" y="1322956"/>
                    <a:pt x="349689" y="1254317"/>
                  </a:cubicBezTo>
                  <a:cubicBezTo>
                    <a:pt x="349689" y="1185678"/>
                    <a:pt x="405332" y="1130035"/>
                    <a:pt x="473971" y="1130035"/>
                  </a:cubicBezTo>
                  <a:cubicBezTo>
                    <a:pt x="542610" y="1130035"/>
                    <a:pt x="598253" y="1185678"/>
                    <a:pt x="598253" y="1254317"/>
                  </a:cubicBezTo>
                  <a:close/>
                </a:path>
                <a:path w="45773" h="43219" fill="none" extrusionOk="0">
                  <a:moveTo>
                    <a:pt x="7246" y="26036"/>
                  </a:moveTo>
                  <a:cubicBezTo>
                    <a:pt x="6362" y="26130"/>
                    <a:pt x="5478" y="25852"/>
                    <a:pt x="4713" y="25239"/>
                  </a:cubicBezTo>
                  <a:moveTo>
                    <a:pt x="9481" y="34758"/>
                  </a:moveTo>
                  <a:cubicBezTo>
                    <a:pt x="9126" y="34951"/>
                    <a:pt x="8753" y="35079"/>
                    <a:pt x="8373" y="35139"/>
                  </a:cubicBezTo>
                  <a:moveTo>
                    <a:pt x="19031" y="38949"/>
                  </a:moveTo>
                  <a:cubicBezTo>
                    <a:pt x="18764" y="38403"/>
                    <a:pt x="18540" y="37820"/>
                    <a:pt x="18363" y="37209"/>
                  </a:cubicBezTo>
                  <a:moveTo>
                    <a:pt x="31380" y="34610"/>
                  </a:moveTo>
                  <a:cubicBezTo>
                    <a:pt x="31341" y="35257"/>
                    <a:pt x="31251" y="35897"/>
                    <a:pt x="31113" y="36519"/>
                  </a:cubicBezTo>
                  <a:moveTo>
                    <a:pt x="44351" y="15213"/>
                  </a:moveTo>
                  <a:cubicBezTo>
                    <a:pt x="44026" y="16245"/>
                    <a:pt x="43531" y="17161"/>
                    <a:pt x="42903" y="17889"/>
                  </a:cubicBezTo>
                  <a:moveTo>
                    <a:pt x="40877" y="5285"/>
                  </a:moveTo>
                  <a:cubicBezTo>
                    <a:pt x="40932" y="5702"/>
                    <a:pt x="40958" y="6125"/>
                    <a:pt x="40953" y="6549"/>
                  </a:cubicBezTo>
                  <a:moveTo>
                    <a:pt x="31631" y="3811"/>
                  </a:moveTo>
                  <a:cubicBezTo>
                    <a:pt x="31820" y="3228"/>
                    <a:pt x="32069" y="2685"/>
                    <a:pt x="32373" y="2199"/>
                  </a:cubicBezTo>
                  <a:moveTo>
                    <a:pt x="24694" y="4579"/>
                  </a:moveTo>
                  <a:cubicBezTo>
                    <a:pt x="24771" y="4097"/>
                    <a:pt x="24892" y="3630"/>
                    <a:pt x="25053" y="3189"/>
                  </a:cubicBezTo>
                  <a:moveTo>
                    <a:pt x="16553" y="5051"/>
                  </a:moveTo>
                  <a:cubicBezTo>
                    <a:pt x="17025" y="5427"/>
                    <a:pt x="17461" y="5880"/>
                    <a:pt x="17853" y="6399"/>
                  </a:cubicBezTo>
                  <a:moveTo>
                    <a:pt x="6680" y="15648"/>
                  </a:moveTo>
                  <a:cubicBezTo>
                    <a:pt x="6577" y="15184"/>
                    <a:pt x="6501" y="14710"/>
                    <a:pt x="6453" y="14229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zh-CN" sz="28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楷体" panose="02010609060101010101" pitchFamily="49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730922" y="1466947"/>
              <a:ext cx="31759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    笔画</a:t>
              </a:r>
              <a:r>
                <a:rPr lang="zh-CN" altLang="en-US" sz="28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较少的字，要把笔画写开一些。</a:t>
              </a:r>
            </a:p>
          </p:txBody>
        </p:sp>
      </p:grpSp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3" y="386686"/>
            <a:ext cx="2268000" cy="69257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3" y="380628"/>
            <a:ext cx="450000" cy="559756"/>
          </a:xfrm>
          <a:prstGeom prst="rect">
            <a:avLst/>
          </a:prstGeom>
        </p:spPr>
      </p:pic>
      <p:sp>
        <p:nvSpPr>
          <p:cNvPr id="57" name="文本框 14">
            <a:extLst>
              <a:ext uri="{FF2B5EF4-FFF2-40B4-BE49-F238E27FC236}">
                <a16:creationId xmlns=""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917891" y="339502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书写提示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612354" y="1643402"/>
            <a:ext cx="1071570" cy="1072364"/>
            <a:chOff x="1000100" y="2000246"/>
            <a:chExt cx="1071570" cy="1072364"/>
          </a:xfrm>
          <a:effectLst/>
        </p:grpSpPr>
        <p:sp>
          <p:nvSpPr>
            <p:cNvPr id="46" name="矩形 45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>
              <a:stCxn id="46" idx="1"/>
              <a:endCxn id="46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6" idx="0"/>
              <a:endCxn id="46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53899" y="1629028"/>
            <a:ext cx="1011819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露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12354" y="2789180"/>
            <a:ext cx="1071570" cy="1072364"/>
            <a:chOff x="1000100" y="2000246"/>
            <a:chExt cx="1071570" cy="1072364"/>
          </a:xfrm>
          <a:effectLst/>
        </p:grpSpPr>
        <p:sp>
          <p:nvSpPr>
            <p:cNvPr id="51" name="矩形 50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>
              <a:stCxn id="51" idx="1"/>
              <a:endCxn id="51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51" idx="0"/>
              <a:endCxn id="51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88486" y="2801720"/>
            <a:ext cx="970882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慧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1677734" y="1643402"/>
            <a:ext cx="1071570" cy="1072364"/>
            <a:chOff x="1000100" y="2000246"/>
            <a:chExt cx="1071570" cy="1072364"/>
          </a:xfrm>
          <a:effectLst/>
        </p:grpSpPr>
        <p:sp>
          <p:nvSpPr>
            <p:cNvPr id="56" name="矩形 55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连接符 56"/>
            <p:cNvCxnSpPr>
              <a:stCxn id="56" idx="1"/>
              <a:endCxn id="56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>
              <a:stCxn id="56" idx="0"/>
              <a:endCxn id="56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2751306" y="1643402"/>
            <a:ext cx="1071570" cy="1072364"/>
            <a:chOff x="1000100" y="2000246"/>
            <a:chExt cx="1071570" cy="1072364"/>
          </a:xfrm>
          <a:effectLst/>
        </p:grpSpPr>
        <p:sp>
          <p:nvSpPr>
            <p:cNvPr id="60" name="矩形 59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直接连接符 60"/>
            <p:cNvCxnSpPr>
              <a:stCxn id="60" idx="1"/>
              <a:endCxn id="60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60" idx="0"/>
              <a:endCxn id="60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3821652" y="1643402"/>
            <a:ext cx="1071570" cy="1072364"/>
            <a:chOff x="1000100" y="2000246"/>
            <a:chExt cx="1071570" cy="1072364"/>
          </a:xfrm>
          <a:effectLst/>
        </p:grpSpPr>
        <p:sp>
          <p:nvSpPr>
            <p:cNvPr id="64" name="矩形 63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5" name="直接连接符 64"/>
            <p:cNvCxnSpPr>
              <a:stCxn id="64" idx="1"/>
              <a:endCxn id="64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64" idx="0"/>
              <a:endCxn id="64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1677734" y="2787774"/>
            <a:ext cx="1071570" cy="1072364"/>
            <a:chOff x="1000100" y="2000246"/>
            <a:chExt cx="1071570" cy="1072364"/>
          </a:xfrm>
          <a:effectLst/>
        </p:grpSpPr>
        <p:sp>
          <p:nvSpPr>
            <p:cNvPr id="68" name="矩形 67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9" name="直接连接符 68"/>
            <p:cNvCxnSpPr>
              <a:stCxn id="68" idx="1"/>
              <a:endCxn id="68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68" idx="0"/>
              <a:endCxn id="68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2751306" y="2787774"/>
            <a:ext cx="1071570" cy="1072364"/>
            <a:chOff x="1000100" y="2000246"/>
            <a:chExt cx="1071570" cy="1072364"/>
          </a:xfrm>
          <a:effectLst/>
        </p:grpSpPr>
        <p:sp>
          <p:nvSpPr>
            <p:cNvPr id="72" name="矩形 71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3" name="直接连接符 72"/>
            <p:cNvCxnSpPr>
              <a:stCxn id="72" idx="1"/>
              <a:endCxn id="72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>
              <a:stCxn id="72" idx="0"/>
              <a:endCxn id="72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>
          <a:xfrm>
            <a:off x="3821652" y="2787774"/>
            <a:ext cx="1071570" cy="1072364"/>
            <a:chOff x="1000100" y="2000246"/>
            <a:chExt cx="1071570" cy="1072364"/>
          </a:xfrm>
          <a:effectLst/>
        </p:grpSpPr>
        <p:sp>
          <p:nvSpPr>
            <p:cNvPr id="76" name="矩形 75"/>
            <p:cNvSpPr/>
            <p:nvPr/>
          </p:nvSpPr>
          <p:spPr>
            <a:xfrm>
              <a:off x="1000100" y="2000246"/>
              <a:ext cx="1071570" cy="107157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7" name="直接连接符 76"/>
            <p:cNvCxnSpPr>
              <a:stCxn id="76" idx="1"/>
              <a:endCxn id="76" idx="3"/>
            </p:cNvCxnSpPr>
            <p:nvPr/>
          </p:nvCxnSpPr>
          <p:spPr>
            <a:xfrm rot="108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6" idx="0"/>
              <a:endCxn id="76" idx="2"/>
            </p:cNvCxnSpPr>
            <p:nvPr/>
          </p:nvCxnSpPr>
          <p:spPr>
            <a:xfrm rot="16200000" flipH="1">
              <a:off x="1000100" y="2536031"/>
              <a:ext cx="1071570" cy="1588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2820236" y="1647594"/>
            <a:ext cx="1357322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醒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802030" y="2800314"/>
            <a:ext cx="982206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蘑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4903535" y="795227"/>
            <a:ext cx="4184935" cy="1769789"/>
            <a:chOff x="2916938" y="1140583"/>
            <a:chExt cx="4184935" cy="1769789"/>
          </a:xfrm>
        </p:grpSpPr>
        <p:sp>
          <p:nvSpPr>
            <p:cNvPr id="82" name="云形标注 81"/>
            <p:cNvSpPr/>
            <p:nvPr/>
          </p:nvSpPr>
          <p:spPr>
            <a:xfrm>
              <a:off x="2916938" y="1140583"/>
              <a:ext cx="4184935" cy="176978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-143062 w 3981625"/>
                <a:gd name="connsiteY0" fmla="*/ 1680053 h 1804568"/>
                <a:gd name="connsiteX1" fmla="*/ -193189 w 3981625"/>
                <a:gd name="connsiteY1" fmla="*/ 1730180 h 1804568"/>
                <a:gd name="connsiteX2" fmla="*/ -243316 w 3981625"/>
                <a:gd name="connsiteY2" fmla="*/ 1680053 h 1804568"/>
                <a:gd name="connsiteX3" fmla="*/ -193189 w 3981625"/>
                <a:gd name="connsiteY3" fmla="*/ 1629926 h 1804568"/>
                <a:gd name="connsiteX4" fmla="*/ -143062 w 3981625"/>
                <a:gd name="connsiteY4" fmla="*/ 1680053 h 1804568"/>
                <a:gd name="connsiteX0" fmla="*/ 81790 w 3981625"/>
                <a:gd name="connsiteY0" fmla="*/ 1617830 h 1804568"/>
                <a:gd name="connsiteX1" fmla="*/ -18464 w 3981625"/>
                <a:gd name="connsiteY1" fmla="*/ 1718084 h 1804568"/>
                <a:gd name="connsiteX2" fmla="*/ -118718 w 3981625"/>
                <a:gd name="connsiteY2" fmla="*/ 1617830 h 1804568"/>
                <a:gd name="connsiteX3" fmla="*/ -18464 w 3981625"/>
                <a:gd name="connsiteY3" fmla="*/ 1517576 h 1804568"/>
                <a:gd name="connsiteX4" fmla="*/ 81790 w 3981625"/>
                <a:gd name="connsiteY4" fmla="*/ 1617830 h 1804568"/>
                <a:gd name="connsiteX0" fmla="*/ 401084 w 3981625"/>
                <a:gd name="connsiteY0" fmla="*/ 1521973 h 1804568"/>
                <a:gd name="connsiteX1" fmla="*/ 250703 w 3981625"/>
                <a:gd name="connsiteY1" fmla="*/ 1672354 h 1804568"/>
                <a:gd name="connsiteX2" fmla="*/ 100322 w 3981625"/>
                <a:gd name="connsiteY2" fmla="*/ 1521973 h 1804568"/>
                <a:gd name="connsiteX3" fmla="*/ 250703 w 3981625"/>
                <a:gd name="connsiteY3" fmla="*/ 1371592 h 1804568"/>
                <a:gd name="connsiteX4" fmla="*/ 401084 w 3981625"/>
                <a:gd name="connsiteY4" fmla="*/ 1521973 h 1804568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6540 w 45860"/>
                <a:gd name="connsiteY0" fmla="*/ 14229 h 43219"/>
                <a:gd name="connsiteX1" fmla="*/ 8263 w 45860"/>
                <a:gd name="connsiteY1" fmla="*/ 6766 h 43219"/>
                <a:gd name="connsiteX2" fmla="*/ 16645 w 45860"/>
                <a:gd name="connsiteY2" fmla="*/ 5061 h 43219"/>
                <a:gd name="connsiteX3" fmla="*/ 25096 w 45860"/>
                <a:gd name="connsiteY3" fmla="*/ 3291 h 43219"/>
                <a:gd name="connsiteX4" fmla="*/ 28389 w 45860"/>
                <a:gd name="connsiteY4" fmla="*/ 59 h 43219"/>
                <a:gd name="connsiteX5" fmla="*/ 32473 w 45860"/>
                <a:gd name="connsiteY5" fmla="*/ 2340 h 43219"/>
                <a:gd name="connsiteX6" fmla="*/ 38103 w 45860"/>
                <a:gd name="connsiteY6" fmla="*/ 549 h 43219"/>
                <a:gd name="connsiteX7" fmla="*/ 40958 w 45860"/>
                <a:gd name="connsiteY7" fmla="*/ 5435 h 43219"/>
                <a:gd name="connsiteX8" fmla="*/ 44622 w 45860"/>
                <a:gd name="connsiteY8" fmla="*/ 10177 h 43219"/>
                <a:gd name="connsiteX9" fmla="*/ 44458 w 45860"/>
                <a:gd name="connsiteY9" fmla="*/ 15319 h 43219"/>
                <a:gd name="connsiteX10" fmla="*/ 45656 w 45860"/>
                <a:gd name="connsiteY10" fmla="*/ 23181 h 43219"/>
                <a:gd name="connsiteX11" fmla="*/ 40044 w 45860"/>
                <a:gd name="connsiteY11" fmla="*/ 30063 h 43219"/>
                <a:gd name="connsiteX12" fmla="*/ 38035 w 45860"/>
                <a:gd name="connsiteY12" fmla="*/ 35960 h 43219"/>
                <a:gd name="connsiteX13" fmla="*/ 31195 w 45860"/>
                <a:gd name="connsiteY13" fmla="*/ 36674 h 43219"/>
                <a:gd name="connsiteX14" fmla="*/ 26307 w 45860"/>
                <a:gd name="connsiteY14" fmla="*/ 42965 h 43219"/>
                <a:gd name="connsiteX15" fmla="*/ 19120 w 45860"/>
                <a:gd name="connsiteY15" fmla="*/ 39125 h 43219"/>
                <a:gd name="connsiteX16" fmla="*/ 8444 w 45860"/>
                <a:gd name="connsiteY16" fmla="*/ 35331 h 43219"/>
                <a:gd name="connsiteX17" fmla="*/ 3750 w 45860"/>
                <a:gd name="connsiteY17" fmla="*/ 31109 h 43219"/>
                <a:gd name="connsiteX18" fmla="*/ 4753 w 45860"/>
                <a:gd name="connsiteY18" fmla="*/ 25410 h 43219"/>
                <a:gd name="connsiteX19" fmla="*/ 2635 w 45860"/>
                <a:gd name="connsiteY19" fmla="*/ 19563 h 43219"/>
                <a:gd name="connsiteX20" fmla="*/ 6503 w 45860"/>
                <a:gd name="connsiteY20" fmla="*/ 14366 h 43219"/>
                <a:gd name="connsiteX21" fmla="*/ 6540 w 45860"/>
                <a:gd name="connsiteY21" fmla="*/ 14229 h 43219"/>
                <a:gd name="connsiteX0" fmla="*/ 100254 w 4226784"/>
                <a:gd name="connsiteY0" fmla="*/ 1674163 h 1805362"/>
                <a:gd name="connsiteX1" fmla="*/ 50127 w 4226784"/>
                <a:gd name="connsiteY1" fmla="*/ 1724290 h 1805362"/>
                <a:gd name="connsiteX2" fmla="*/ 0 w 4226784"/>
                <a:gd name="connsiteY2" fmla="*/ 1674163 h 1805362"/>
                <a:gd name="connsiteX3" fmla="*/ 50127 w 4226784"/>
                <a:gd name="connsiteY3" fmla="*/ 1624036 h 1805362"/>
                <a:gd name="connsiteX4" fmla="*/ 100254 w 4226784"/>
                <a:gd name="connsiteY4" fmla="*/ 1674163 h 1805362"/>
                <a:gd name="connsiteX0" fmla="*/ 325106 w 4226784"/>
                <a:gd name="connsiteY0" fmla="*/ 1611940 h 1805362"/>
                <a:gd name="connsiteX1" fmla="*/ 224852 w 4226784"/>
                <a:gd name="connsiteY1" fmla="*/ 1712194 h 1805362"/>
                <a:gd name="connsiteX2" fmla="*/ 124598 w 4226784"/>
                <a:gd name="connsiteY2" fmla="*/ 1611940 h 1805362"/>
                <a:gd name="connsiteX3" fmla="*/ 224852 w 4226784"/>
                <a:gd name="connsiteY3" fmla="*/ 1511686 h 1805362"/>
                <a:gd name="connsiteX4" fmla="*/ 325106 w 4226784"/>
                <a:gd name="connsiteY4" fmla="*/ 1611940 h 1805362"/>
                <a:gd name="connsiteX0" fmla="*/ 644400 w 4226784"/>
                <a:gd name="connsiteY0" fmla="*/ 1516083 h 1805362"/>
                <a:gd name="connsiteX1" fmla="*/ 494019 w 4226784"/>
                <a:gd name="connsiteY1" fmla="*/ 1666464 h 1805362"/>
                <a:gd name="connsiteX2" fmla="*/ 343638 w 4226784"/>
                <a:gd name="connsiteY2" fmla="*/ 1516083 h 1805362"/>
                <a:gd name="connsiteX3" fmla="*/ 494019 w 4226784"/>
                <a:gd name="connsiteY3" fmla="*/ 1365702 h 1805362"/>
                <a:gd name="connsiteX4" fmla="*/ 644400 w 4226784"/>
                <a:gd name="connsiteY4" fmla="*/ 1516083 h 1805362"/>
                <a:gd name="connsiteX0" fmla="*/ 7333 w 45860"/>
                <a:gd name="connsiteY0" fmla="*/ 26036 h 43219"/>
                <a:gd name="connsiteX1" fmla="*/ 4800 w 45860"/>
                <a:gd name="connsiteY1" fmla="*/ 25239 h 43219"/>
                <a:gd name="connsiteX2" fmla="*/ 9568 w 45860"/>
                <a:gd name="connsiteY2" fmla="*/ 34758 h 43219"/>
                <a:gd name="connsiteX3" fmla="*/ 8460 w 45860"/>
                <a:gd name="connsiteY3" fmla="*/ 35139 h 43219"/>
                <a:gd name="connsiteX4" fmla="*/ 19118 w 45860"/>
                <a:gd name="connsiteY4" fmla="*/ 38949 h 43219"/>
                <a:gd name="connsiteX5" fmla="*/ 18450 w 45860"/>
                <a:gd name="connsiteY5" fmla="*/ 37209 h 43219"/>
                <a:gd name="connsiteX6" fmla="*/ 31467 w 45860"/>
                <a:gd name="connsiteY6" fmla="*/ 34610 h 43219"/>
                <a:gd name="connsiteX7" fmla="*/ 31200 w 45860"/>
                <a:gd name="connsiteY7" fmla="*/ 36519 h 43219"/>
                <a:gd name="connsiteX8" fmla="*/ 44438 w 45860"/>
                <a:gd name="connsiteY8" fmla="*/ 15213 h 43219"/>
                <a:gd name="connsiteX9" fmla="*/ 42990 w 45860"/>
                <a:gd name="connsiteY9" fmla="*/ 17889 h 43219"/>
                <a:gd name="connsiteX10" fmla="*/ 40964 w 45860"/>
                <a:gd name="connsiteY10" fmla="*/ 5285 h 43219"/>
                <a:gd name="connsiteX11" fmla="*/ 41040 w 45860"/>
                <a:gd name="connsiteY11" fmla="*/ 6549 h 43219"/>
                <a:gd name="connsiteX12" fmla="*/ 31718 w 45860"/>
                <a:gd name="connsiteY12" fmla="*/ 3811 h 43219"/>
                <a:gd name="connsiteX13" fmla="*/ 32460 w 45860"/>
                <a:gd name="connsiteY13" fmla="*/ 2199 h 43219"/>
                <a:gd name="connsiteX14" fmla="*/ 24781 w 45860"/>
                <a:gd name="connsiteY14" fmla="*/ 4579 h 43219"/>
                <a:gd name="connsiteX15" fmla="*/ 25140 w 45860"/>
                <a:gd name="connsiteY15" fmla="*/ 3189 h 43219"/>
                <a:gd name="connsiteX16" fmla="*/ 16640 w 45860"/>
                <a:gd name="connsiteY16" fmla="*/ 5051 h 43219"/>
                <a:gd name="connsiteX17" fmla="*/ 17940 w 45860"/>
                <a:gd name="connsiteY17" fmla="*/ 6399 h 43219"/>
                <a:gd name="connsiteX18" fmla="*/ 6767 w 45860"/>
                <a:gd name="connsiteY18" fmla="*/ 15648 h 43219"/>
                <a:gd name="connsiteX19" fmla="*/ 6540 w 45860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60" h="43219">
                  <a:moveTo>
                    <a:pt x="6540" y="14229"/>
                  </a:moveTo>
                  <a:cubicBezTo>
                    <a:pt x="6269" y="11516"/>
                    <a:pt x="6901" y="8780"/>
                    <a:pt x="8263" y="6766"/>
                  </a:cubicBezTo>
                  <a:cubicBezTo>
                    <a:pt x="10415" y="3585"/>
                    <a:pt x="13904" y="2876"/>
                    <a:pt x="16645" y="5061"/>
                  </a:cubicBezTo>
                  <a:cubicBezTo>
                    <a:pt x="18318" y="768"/>
                    <a:pt x="22554" y="-119"/>
                    <a:pt x="25096" y="3291"/>
                  </a:cubicBezTo>
                  <a:cubicBezTo>
                    <a:pt x="25737" y="1542"/>
                    <a:pt x="26968" y="333"/>
                    <a:pt x="28389" y="59"/>
                  </a:cubicBezTo>
                  <a:cubicBezTo>
                    <a:pt x="29953" y="-243"/>
                    <a:pt x="31515" y="629"/>
                    <a:pt x="32473" y="2340"/>
                  </a:cubicBezTo>
                  <a:cubicBezTo>
                    <a:pt x="33855" y="126"/>
                    <a:pt x="36141" y="-601"/>
                    <a:pt x="38103" y="549"/>
                  </a:cubicBezTo>
                  <a:cubicBezTo>
                    <a:pt x="39598" y="1425"/>
                    <a:pt x="40670" y="3259"/>
                    <a:pt x="40958" y="5435"/>
                  </a:cubicBezTo>
                  <a:cubicBezTo>
                    <a:pt x="42686" y="6077"/>
                    <a:pt x="44062" y="7857"/>
                    <a:pt x="44622" y="10177"/>
                  </a:cubicBezTo>
                  <a:cubicBezTo>
                    <a:pt x="45029" y="11861"/>
                    <a:pt x="44971" y="13690"/>
                    <a:pt x="44458" y="15319"/>
                  </a:cubicBezTo>
                  <a:cubicBezTo>
                    <a:pt x="45719" y="17553"/>
                    <a:pt x="46160" y="20449"/>
                    <a:pt x="45656" y="23181"/>
                  </a:cubicBezTo>
                  <a:cubicBezTo>
                    <a:pt x="44986" y="26813"/>
                    <a:pt x="42768" y="29533"/>
                    <a:pt x="40044" y="30063"/>
                  </a:cubicBezTo>
                  <a:cubicBezTo>
                    <a:pt x="40031" y="32330"/>
                    <a:pt x="39298" y="34480"/>
                    <a:pt x="38035" y="35960"/>
                  </a:cubicBezTo>
                  <a:cubicBezTo>
                    <a:pt x="36116" y="38209"/>
                    <a:pt x="33344" y="38498"/>
                    <a:pt x="31195" y="36674"/>
                  </a:cubicBezTo>
                  <a:cubicBezTo>
                    <a:pt x="30500" y="39807"/>
                    <a:pt x="28639" y="42202"/>
                    <a:pt x="26307" y="42965"/>
                  </a:cubicBezTo>
                  <a:cubicBezTo>
                    <a:pt x="23559" y="43864"/>
                    <a:pt x="20691" y="42332"/>
                    <a:pt x="19120" y="39125"/>
                  </a:cubicBezTo>
                  <a:cubicBezTo>
                    <a:pt x="15412" y="42169"/>
                    <a:pt x="10596" y="40458"/>
                    <a:pt x="8444" y="35331"/>
                  </a:cubicBezTo>
                  <a:cubicBezTo>
                    <a:pt x="6330" y="35668"/>
                    <a:pt x="4345" y="33883"/>
                    <a:pt x="3750" y="31109"/>
                  </a:cubicBezTo>
                  <a:cubicBezTo>
                    <a:pt x="3319" y="29102"/>
                    <a:pt x="3700" y="26936"/>
                    <a:pt x="4753" y="25410"/>
                  </a:cubicBezTo>
                  <a:cubicBezTo>
                    <a:pt x="3259" y="24213"/>
                    <a:pt x="2427" y="21916"/>
                    <a:pt x="2635" y="19563"/>
                  </a:cubicBezTo>
                  <a:cubicBezTo>
                    <a:pt x="2879" y="16808"/>
                    <a:pt x="4485" y="14650"/>
                    <a:pt x="6503" y="14366"/>
                  </a:cubicBezTo>
                  <a:cubicBezTo>
                    <a:pt x="6515" y="14320"/>
                    <a:pt x="6528" y="14275"/>
                    <a:pt x="6540" y="14229"/>
                  </a:cubicBezTo>
                  <a:close/>
                </a:path>
                <a:path w="4226784" h="1805362">
                  <a:moveTo>
                    <a:pt x="100254" y="1674163"/>
                  </a:moveTo>
                  <a:cubicBezTo>
                    <a:pt x="100254" y="1701847"/>
                    <a:pt x="77811" y="1724290"/>
                    <a:pt x="50127" y="1724290"/>
                  </a:cubicBezTo>
                  <a:cubicBezTo>
                    <a:pt x="22443" y="1724290"/>
                    <a:pt x="0" y="1701847"/>
                    <a:pt x="0" y="1674163"/>
                  </a:cubicBezTo>
                  <a:cubicBezTo>
                    <a:pt x="0" y="1646479"/>
                    <a:pt x="22443" y="1624036"/>
                    <a:pt x="50127" y="1624036"/>
                  </a:cubicBezTo>
                  <a:cubicBezTo>
                    <a:pt x="77811" y="1624036"/>
                    <a:pt x="100254" y="1646479"/>
                    <a:pt x="100254" y="1674163"/>
                  </a:cubicBezTo>
                  <a:close/>
                </a:path>
                <a:path w="4226784" h="1805362">
                  <a:moveTo>
                    <a:pt x="325106" y="1611940"/>
                  </a:moveTo>
                  <a:cubicBezTo>
                    <a:pt x="325106" y="1667309"/>
                    <a:pt x="280221" y="1712194"/>
                    <a:pt x="224852" y="1712194"/>
                  </a:cubicBezTo>
                  <a:cubicBezTo>
                    <a:pt x="169483" y="1712194"/>
                    <a:pt x="124598" y="1667309"/>
                    <a:pt x="124598" y="1611940"/>
                  </a:cubicBezTo>
                  <a:cubicBezTo>
                    <a:pt x="124598" y="1556571"/>
                    <a:pt x="169483" y="1511686"/>
                    <a:pt x="224852" y="1511686"/>
                  </a:cubicBezTo>
                  <a:cubicBezTo>
                    <a:pt x="280221" y="1511686"/>
                    <a:pt x="325106" y="1556571"/>
                    <a:pt x="325106" y="1611940"/>
                  </a:cubicBezTo>
                  <a:close/>
                </a:path>
                <a:path w="4226784" h="1805362">
                  <a:moveTo>
                    <a:pt x="644400" y="1516083"/>
                  </a:moveTo>
                  <a:cubicBezTo>
                    <a:pt x="644400" y="1599136"/>
                    <a:pt x="577072" y="1666464"/>
                    <a:pt x="494019" y="1666464"/>
                  </a:cubicBezTo>
                  <a:cubicBezTo>
                    <a:pt x="410966" y="1666464"/>
                    <a:pt x="343638" y="1599136"/>
                    <a:pt x="343638" y="1516083"/>
                  </a:cubicBezTo>
                  <a:cubicBezTo>
                    <a:pt x="343638" y="1433030"/>
                    <a:pt x="410966" y="1365702"/>
                    <a:pt x="494019" y="1365702"/>
                  </a:cubicBezTo>
                  <a:cubicBezTo>
                    <a:pt x="577072" y="1365702"/>
                    <a:pt x="644400" y="1433030"/>
                    <a:pt x="644400" y="1516083"/>
                  </a:cubicBezTo>
                  <a:close/>
                </a:path>
                <a:path w="45860" h="43219" fill="none" extrusionOk="0">
                  <a:moveTo>
                    <a:pt x="7333" y="26036"/>
                  </a:moveTo>
                  <a:cubicBezTo>
                    <a:pt x="6449" y="26130"/>
                    <a:pt x="5565" y="25852"/>
                    <a:pt x="4800" y="25239"/>
                  </a:cubicBezTo>
                  <a:moveTo>
                    <a:pt x="9568" y="34758"/>
                  </a:moveTo>
                  <a:cubicBezTo>
                    <a:pt x="9213" y="34951"/>
                    <a:pt x="8840" y="35079"/>
                    <a:pt x="8460" y="35139"/>
                  </a:cubicBezTo>
                  <a:moveTo>
                    <a:pt x="19118" y="38949"/>
                  </a:moveTo>
                  <a:cubicBezTo>
                    <a:pt x="18851" y="38403"/>
                    <a:pt x="18627" y="37820"/>
                    <a:pt x="18450" y="37209"/>
                  </a:cubicBezTo>
                  <a:moveTo>
                    <a:pt x="31467" y="34610"/>
                  </a:moveTo>
                  <a:cubicBezTo>
                    <a:pt x="31428" y="35257"/>
                    <a:pt x="31338" y="35897"/>
                    <a:pt x="31200" y="36519"/>
                  </a:cubicBezTo>
                  <a:moveTo>
                    <a:pt x="44438" y="15213"/>
                  </a:moveTo>
                  <a:cubicBezTo>
                    <a:pt x="44113" y="16245"/>
                    <a:pt x="43618" y="17161"/>
                    <a:pt x="42990" y="17889"/>
                  </a:cubicBezTo>
                  <a:moveTo>
                    <a:pt x="40964" y="5285"/>
                  </a:moveTo>
                  <a:cubicBezTo>
                    <a:pt x="41019" y="5702"/>
                    <a:pt x="41045" y="6125"/>
                    <a:pt x="41040" y="6549"/>
                  </a:cubicBezTo>
                  <a:moveTo>
                    <a:pt x="31718" y="3811"/>
                  </a:moveTo>
                  <a:cubicBezTo>
                    <a:pt x="31907" y="3228"/>
                    <a:pt x="32156" y="2685"/>
                    <a:pt x="32460" y="2199"/>
                  </a:cubicBezTo>
                  <a:moveTo>
                    <a:pt x="24781" y="4579"/>
                  </a:moveTo>
                  <a:cubicBezTo>
                    <a:pt x="24858" y="4097"/>
                    <a:pt x="24979" y="3630"/>
                    <a:pt x="25140" y="3189"/>
                  </a:cubicBezTo>
                  <a:moveTo>
                    <a:pt x="16640" y="5051"/>
                  </a:moveTo>
                  <a:cubicBezTo>
                    <a:pt x="17112" y="5427"/>
                    <a:pt x="17548" y="5880"/>
                    <a:pt x="17940" y="6399"/>
                  </a:cubicBezTo>
                  <a:moveTo>
                    <a:pt x="6767" y="15648"/>
                  </a:moveTo>
                  <a:cubicBezTo>
                    <a:pt x="6664" y="15184"/>
                    <a:pt x="6588" y="14710"/>
                    <a:pt x="6540" y="14229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3416772" y="1260922"/>
              <a:ext cx="356721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    笔画</a:t>
              </a:r>
              <a:r>
                <a:rPr lang="zh-CN" altLang="en-US" sz="2800" b="1" dirty="0">
                  <a:solidFill>
                    <a:prstClr val="black"/>
                  </a:solidFill>
                  <a:latin typeface="宋体" pitchFamily="2" charset="-122"/>
                  <a:ea typeface="宋体" pitchFamily="2" charset="-122"/>
                  <a:cs typeface="楷体" panose="02010609060101010101" pitchFamily="49" charset="-122"/>
                </a:rPr>
                <a:t>较多的字，要把笔画写得短小些，缩小笔画间距。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316" y="1118890"/>
            <a:ext cx="8064896" cy="328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700" b="1" dirty="0" smtClean="0">
                <a:latin typeface="宋体" pitchFamily="2" charset="-122"/>
                <a:ea typeface="宋体" pitchFamily="2" charset="-122"/>
              </a:rPr>
              <a:t>    同学们，我们平时接触的成语大部分都是四个字的，其实，在成语世界里，不都是四字成语。</a:t>
            </a:r>
            <a:endParaRPr lang="en-US" altLang="zh-CN" sz="2700" b="1" dirty="0" smtClean="0">
              <a:latin typeface="宋体" pitchFamily="2" charset="-122"/>
              <a:ea typeface="宋体" pitchFamily="2" charset="-122"/>
            </a:endParaRPr>
          </a:p>
          <a:p>
            <a:pPr indent="623888">
              <a:spcBef>
                <a:spcPts val="600"/>
              </a:spcBef>
            </a:pPr>
            <a:r>
              <a:rPr lang="zh-CN" altLang="en-US" sz="2700" b="1" dirty="0" smtClean="0">
                <a:latin typeface="宋体" pitchFamily="2" charset="-122"/>
                <a:ea typeface="宋体" pitchFamily="2" charset="-122"/>
              </a:rPr>
              <a:t>有三字成语，如“马前卒”“门外汉”；</a:t>
            </a:r>
            <a:endParaRPr lang="en-US" altLang="zh-CN" sz="2700" b="1" dirty="0" smtClean="0">
              <a:latin typeface="宋体" pitchFamily="2" charset="-122"/>
              <a:ea typeface="宋体" pitchFamily="2" charset="-122"/>
            </a:endParaRPr>
          </a:p>
          <a:p>
            <a:pPr indent="623888">
              <a:spcBef>
                <a:spcPts val="600"/>
              </a:spcBef>
            </a:pPr>
            <a:r>
              <a:rPr lang="zh-CN" altLang="en-US" sz="2700" b="1" dirty="0" smtClean="0">
                <a:latin typeface="宋体" pitchFamily="2" charset="-122"/>
                <a:ea typeface="宋体" pitchFamily="2" charset="-122"/>
              </a:rPr>
              <a:t>有五字成语，如“小巫见大巫”“一去不复返”；</a:t>
            </a:r>
            <a:endParaRPr lang="en-US" altLang="zh-CN" sz="2700" b="1" dirty="0" smtClean="0">
              <a:latin typeface="宋体" pitchFamily="2" charset="-122"/>
              <a:ea typeface="宋体" pitchFamily="2" charset="-122"/>
            </a:endParaRPr>
          </a:p>
          <a:p>
            <a:pPr indent="623888">
              <a:spcBef>
                <a:spcPts val="600"/>
              </a:spcBef>
            </a:pPr>
            <a:r>
              <a:rPr lang="zh-CN" altLang="en-US" sz="2700" b="1" dirty="0" smtClean="0">
                <a:latin typeface="宋体" pitchFamily="2" charset="-122"/>
                <a:ea typeface="宋体" pitchFamily="2" charset="-122"/>
              </a:rPr>
              <a:t>还有的成语有十多个字呢，如“以其人之道还治其人之身”“只许州官放火，不许百姓点灯”。</a:t>
            </a:r>
            <a:endParaRPr lang="en-US" altLang="zh-CN" sz="2700" b="1" dirty="0" smtClean="0">
              <a:latin typeface="宋体" pitchFamily="2" charset="-122"/>
              <a:ea typeface="宋体" pitchFamily="2" charset="-122"/>
            </a:endParaRPr>
          </a:p>
          <a:p>
            <a:pPr indent="623888">
              <a:spcBef>
                <a:spcPts val="600"/>
              </a:spcBef>
            </a:pPr>
            <a:r>
              <a:rPr lang="zh-CN" altLang="en-US" sz="2700" b="1" dirty="0" smtClean="0">
                <a:latin typeface="宋体" pitchFamily="2" charset="-122"/>
                <a:ea typeface="宋体" pitchFamily="2" charset="-122"/>
              </a:rPr>
              <a:t>今天，我们就来学习八字成语。</a:t>
            </a:r>
            <a:endParaRPr lang="zh-CN" altLang="zh-CN" sz="27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6" y="155224"/>
            <a:ext cx="2268000" cy="692577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=""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804082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日积月累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0" y="155224"/>
            <a:ext cx="450000" cy="559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35696" y="1419622"/>
            <a:ext cx="5544616" cy="2663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Clr>
                <a:schemeClr val="accent3">
                  <a:lumMod val="75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兵来将挡，水来土掩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Clr>
                <a:schemeClr val="accent3">
                  <a:lumMod val="75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不入虎穴，焉得虎子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Clr>
                <a:schemeClr val="accent3">
                  <a:lumMod val="75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眼见为实，耳听为虚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71500" indent="-571500">
              <a:lnSpc>
                <a:spcPct val="120000"/>
              </a:lnSpc>
              <a:buClr>
                <a:schemeClr val="accent3">
                  <a:lumMod val="75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近朱者赤，近墨者黑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674" y="557267"/>
            <a:ext cx="284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读一读吧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0958" y="929789"/>
            <a:ext cx="46810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兵来将挡，水来土掩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indent="-355600">
              <a:lnSpc>
                <a:spcPct val="150000"/>
              </a:lnSpc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不入虎穴，焉得虎子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69196" y="3891701"/>
            <a:ext cx="4572000" cy="912297"/>
          </a:xfrm>
          <a:prstGeom prst="roundRect">
            <a:avLst/>
          </a:prstGeom>
          <a:solidFill>
            <a:schemeClr val="bg1">
              <a:alpha val="94000"/>
            </a:schemeClr>
          </a:solidFill>
          <a:ln w="25400">
            <a:noFill/>
          </a:ln>
          <a:effectLst>
            <a:innerShdw blurRad="127000">
              <a:schemeClr val="accent3">
                <a:lumMod val="75000"/>
                <a:alpha val="86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比喻人常常因环境的影响而改变其习性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269196" y="483519"/>
            <a:ext cx="4572000" cy="1224136"/>
          </a:xfrm>
          <a:prstGeom prst="roundRect">
            <a:avLst/>
          </a:prstGeom>
          <a:solidFill>
            <a:schemeClr val="bg1">
              <a:alpha val="94000"/>
            </a:schemeClr>
          </a:solidFill>
          <a:ln w="25400">
            <a:noFill/>
          </a:ln>
          <a:effectLst>
            <a:innerShdw blurRad="127000">
              <a:schemeClr val="accent3">
                <a:lumMod val="75000"/>
                <a:alpha val="86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比喻不管对方使用什么计策、手段，都有办法对付。也比喻针对具体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情况，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采取相应对策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269196" y="1762370"/>
            <a:ext cx="4572000" cy="1188905"/>
          </a:xfrm>
          <a:prstGeom prst="roundRect">
            <a:avLst/>
          </a:prstGeom>
          <a:solidFill>
            <a:schemeClr val="bg1">
              <a:alpha val="94000"/>
            </a:schemeClr>
          </a:solidFill>
          <a:ln w="25400">
            <a:noFill/>
          </a:ln>
          <a:effectLst>
            <a:innerShdw blurRad="127000">
              <a:schemeClr val="accent3">
                <a:lumMod val="75000"/>
                <a:alpha val="86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比喻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不亲历艰险就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不能取得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成功。现也比喻不经过艰苦的实践就不能取得真知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69196" y="3005990"/>
            <a:ext cx="4572000" cy="830997"/>
          </a:xfrm>
          <a:prstGeom prst="roundRect">
            <a:avLst/>
          </a:prstGeom>
          <a:solidFill>
            <a:schemeClr val="bg1">
              <a:alpha val="94000"/>
            </a:schemeClr>
          </a:solidFill>
          <a:ln w="25400">
            <a:noFill/>
          </a:ln>
          <a:effectLst>
            <a:innerShdw blurRad="127000">
              <a:schemeClr val="accent3">
                <a:lumMod val="75000"/>
                <a:alpha val="86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耳朵听到的不如眼睛看到的，亲身感受比传闻可靠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339502"/>
            <a:ext cx="2114660" cy="59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理解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意思。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958" y="3044155"/>
            <a:ext cx="46810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眼见为实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，耳听为虚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indent="-355600">
              <a:lnSpc>
                <a:spcPct val="150000"/>
              </a:lnSpc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近朱者赤，近墨者黑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44" y="489321"/>
            <a:ext cx="677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选择合适的成语，把句子补充完整。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01935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1200">
              <a:lnSpc>
                <a:spcPct val="12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             ），再麻烦的事情总有解决的办法，没有什么可怕的。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711200">
              <a:lnSpc>
                <a:spcPct val="12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自从和他成为朋友，我整个人不自觉地受他影响，开始喜欢看书学习了。古人说（                  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，就是这个道理。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218112"/>
            <a:ext cx="3892412" cy="604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兵来将挡，水来土掩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668" y="3559037"/>
            <a:ext cx="3892412" cy="604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近朱者赤，近墨者黑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24020" y="2052710"/>
            <a:ext cx="662473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>
              <a:lnSpc>
                <a:spcPct val="110000"/>
              </a:lnSpc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 我们平时都积累了不少的语言材料，在习作中你用过吗？</a:t>
            </a:r>
            <a:endParaRPr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791047"/>
            <a:ext cx="2269879" cy="693151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720917" y="77155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交流平台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9517"/>
            <a:ext cx="443315" cy="551442"/>
          </a:xfrm>
          <a:prstGeom prst="rect">
            <a:avLst/>
          </a:prstGeom>
        </p:spPr>
      </p:pic>
      <p:sp>
        <p:nvSpPr>
          <p:cNvPr id="20" name="文本框 15"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3113831" y="125219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21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13166" y="23615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22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79372" y="23615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35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926828"/>
            <a:ext cx="8064896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3888">
              <a:lnSpc>
                <a:spcPct val="13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             ），不深入到大山深处，就很难找到珍贵的药材。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623888">
              <a:lnSpc>
                <a:spcPct val="130000"/>
              </a:lnSpc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                   ），哪怕你说得再好，也不如自己亲眼见到让人信服。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732" y="955008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不入虎穴，焉得虎子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0246" y="2251152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眼见为实，耳听为虚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69864" y="568226"/>
            <a:ext cx="7632848" cy="690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他没精打采地坐在那里，一句话也不说</a:t>
            </a:r>
            <a:r>
              <a:rPr lang="zh-CN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331640" y="3366740"/>
            <a:ext cx="6350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4375"/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你觉得“没精打采”用在这里合适吗？你还有其他的表达吗？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38451" y="1373617"/>
            <a:ext cx="4487432" cy="1707127"/>
            <a:chOff x="2938451" y="1225452"/>
            <a:chExt cx="4487432" cy="1707127"/>
          </a:xfrm>
        </p:grpSpPr>
        <p:sp>
          <p:nvSpPr>
            <p:cNvPr id="6" name="云形标注 5"/>
            <p:cNvSpPr/>
            <p:nvPr/>
          </p:nvSpPr>
          <p:spPr>
            <a:xfrm>
              <a:off x="2938451" y="1225452"/>
              <a:ext cx="4487432" cy="1707127"/>
            </a:xfrm>
            <a:prstGeom prst="cloudCallout">
              <a:avLst>
                <a:gd name="adj1" fmla="val -43496"/>
                <a:gd name="adj2" fmla="val -5759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361584" y="1347614"/>
              <a:ext cx="361525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</a:t>
              </a:r>
              <a:r>
                <a:rPr lang="zh-CN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我</a:t>
              </a:r>
              <a:r>
                <a:rPr lang="zh-CN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积累了</a:t>
              </a:r>
              <a:r>
                <a:rPr lang="zh-CN" altLang="en-US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“没精打采”</a:t>
              </a:r>
              <a:r>
                <a:rPr lang="zh-CN" altLang="zh-CN" sz="28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这个词，觉得用在这里很合适。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12367" y="503470"/>
            <a:ext cx="7588025" cy="2140288"/>
            <a:chOff x="296343" y="-420813"/>
            <a:chExt cx="7588025" cy="2140288"/>
          </a:xfrm>
        </p:grpSpPr>
        <p:sp>
          <p:nvSpPr>
            <p:cNvPr id="7" name="圆角矩形标注 6"/>
            <p:cNvSpPr/>
            <p:nvPr/>
          </p:nvSpPr>
          <p:spPr>
            <a:xfrm>
              <a:off x="1691681" y="-420813"/>
              <a:ext cx="6192687" cy="2140288"/>
            </a:xfrm>
            <a:prstGeom prst="wedgeRoundRectCallout">
              <a:avLst>
                <a:gd name="adj1" fmla="val -58418"/>
                <a:gd name="adj2" fmla="val 1413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“没精打采”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的意思是一点儿精神都没有，所以他才会坐在那里，一句话也不说，符合句子的情境。</a:t>
              </a:r>
            </a:p>
          </p:txBody>
        </p:sp>
        <p:pic>
          <p:nvPicPr>
            <p:cNvPr id="8" name="Picture 12" descr="C:\Users\Administrator\Downloads\图片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43" y="418528"/>
              <a:ext cx="891281" cy="1156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1043608" y="2970992"/>
            <a:ext cx="7390814" cy="1328950"/>
            <a:chOff x="1284384" y="432661"/>
            <a:chExt cx="7390814" cy="1328950"/>
          </a:xfrm>
        </p:grpSpPr>
        <p:pic>
          <p:nvPicPr>
            <p:cNvPr id="10" name="Picture 8" descr="C:\Users\Administrator\Downloads\图片2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979" y="628449"/>
              <a:ext cx="702219" cy="113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圆角矩形标注 10"/>
            <p:cNvSpPr/>
            <p:nvPr/>
          </p:nvSpPr>
          <p:spPr>
            <a:xfrm>
              <a:off x="1284384" y="432661"/>
              <a:ext cx="6166678" cy="1328950"/>
            </a:xfrm>
            <a:prstGeom prst="wedgeRoundRectCallout">
              <a:avLst>
                <a:gd name="adj1" fmla="val 58065"/>
                <a:gd name="adj2" fmla="val 5563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我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觉得也可以用“垂头丧气”一词。</a:t>
              </a:r>
              <a:endPara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564952" y="625720"/>
            <a:ext cx="8136904" cy="1259987"/>
          </a:xfrm>
          <a:prstGeom prst="roundRect">
            <a:avLst>
              <a:gd name="adj" fmla="val 809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黑夜降临了，我们看见夜空中群星闪烁，就像千千万万支极小的蜡烛在发光。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27584" y="2191401"/>
            <a:ext cx="7691501" cy="2108541"/>
            <a:chOff x="1159530" y="1373018"/>
            <a:chExt cx="7691501" cy="2108541"/>
          </a:xfrm>
        </p:grpSpPr>
        <p:pic>
          <p:nvPicPr>
            <p:cNvPr id="8" name="Picture 9" descr="C:\Users\Administrator\Downloads\图片3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053" y="2021090"/>
              <a:ext cx="1181978" cy="142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圆角矩形标注 8"/>
            <p:cNvSpPr/>
            <p:nvPr/>
          </p:nvSpPr>
          <p:spPr>
            <a:xfrm>
              <a:off x="1159530" y="1373018"/>
              <a:ext cx="6148773" cy="2108541"/>
            </a:xfrm>
            <a:prstGeom prst="wedgeRoundRectCallout">
              <a:avLst>
                <a:gd name="adj1" fmla="val 57111"/>
                <a:gd name="adj2" fmla="val 13723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这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句话把“群星闪烁”比作“极小的蜡烛在发光”，读着句子，脑海中仿佛浮现出星光闪耀、烛光点点的画面，感受到星空的迷人。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71600" y="229823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这句话出自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我们奇妙的世界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，有位小朋友学习之后，照这样子，自己也仿写了一句，我们来读读吧！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1668" y="1176417"/>
            <a:ext cx="7704856" cy="1179309"/>
          </a:xfrm>
          <a:prstGeom prst="rect">
            <a:avLst/>
          </a:prstGeom>
          <a:solidFill>
            <a:srgbClr val="DDF6FF">
              <a:alpha val="8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清晨到来了，我们看见太阳</a:t>
            </a:r>
            <a:r>
              <a:rPr lang="zh-CN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遥远</a:t>
            </a:r>
            <a:r>
              <a:rPr lang="zh-CN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天边升起，就像一个刚刚点燃的火球。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742085" y="123478"/>
            <a:ext cx="5227781" cy="936104"/>
            <a:chOff x="4061119" y="747850"/>
            <a:chExt cx="4773191" cy="1190215"/>
          </a:xfrm>
        </p:grpSpPr>
        <p:sp>
          <p:nvSpPr>
            <p:cNvPr id="11" name="云形标注 10"/>
            <p:cNvSpPr/>
            <p:nvPr/>
          </p:nvSpPr>
          <p:spPr>
            <a:xfrm>
              <a:off x="4061119" y="747850"/>
              <a:ext cx="4773191" cy="1190215"/>
            </a:xfrm>
            <a:prstGeom prst="cloudCallout">
              <a:avLst>
                <a:gd name="adj1" fmla="val 22405"/>
                <a:gd name="adj2" fmla="val 71329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09379" y="958505"/>
              <a:ext cx="3563580" cy="66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宋体" pitchFamily="2" charset="-122"/>
                  <a:ea typeface="宋体" pitchFamily="2" charset="-122"/>
                </a:rPr>
                <a:t>这句仿写是否恰当呢？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36246" y="2633081"/>
            <a:ext cx="6476114" cy="1882885"/>
            <a:chOff x="261215" y="1623611"/>
            <a:chExt cx="6476114" cy="1882885"/>
          </a:xfrm>
        </p:grpSpPr>
        <p:sp>
          <p:nvSpPr>
            <p:cNvPr id="14" name="圆角矩形标注 13"/>
            <p:cNvSpPr/>
            <p:nvPr/>
          </p:nvSpPr>
          <p:spPr>
            <a:xfrm>
              <a:off x="1475656" y="1623611"/>
              <a:ext cx="5261673" cy="1882885"/>
            </a:xfrm>
            <a:prstGeom prst="wedgeRoundRectCallout">
              <a:avLst>
                <a:gd name="adj1" fmla="val -57381"/>
                <a:gd name="adj2" fmla="val -364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我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觉得恰当，按照例句，小作者先介绍什么时候，接着写看见了什么，最后用上比喻句，更具体地介绍这个事物。</a:t>
              </a:r>
            </a:p>
          </p:txBody>
        </p:sp>
        <p:pic>
          <p:nvPicPr>
            <p:cNvPr id="15" name="Picture 10" descr="C:\Users\Administrator\Downloads\图片4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5" y="2185864"/>
              <a:ext cx="931498" cy="118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457654" y="1203598"/>
            <a:ext cx="6228692" cy="1984641"/>
          </a:xfrm>
          <a:prstGeom prst="roundRect">
            <a:avLst/>
          </a:prstGeom>
          <a:solidFill>
            <a:srgbClr val="4C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在习作中，我们要有意识地用上平时积累的语言，这样我们的文章才会生动形象。</a:t>
            </a:r>
            <a:endParaRPr lang="zh-CN" altLang="en-US" sz="3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35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5536" y="105958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/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“你可知道，大海的深处是怎样的？”这是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海底世界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的开头。你觉得这样的开头好在哪里？</a:t>
            </a:r>
            <a:endParaRPr lang="zh-CN" altLang="zh-CN" sz="36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3203848" y="418543"/>
            <a:ext cx="190436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第一题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8174" y="2164165"/>
            <a:ext cx="7412218" cy="1199673"/>
            <a:chOff x="294433" y="2056344"/>
            <a:chExt cx="7412218" cy="1199673"/>
          </a:xfrm>
        </p:grpSpPr>
        <p:sp>
          <p:nvSpPr>
            <p:cNvPr id="23" name="圆角矩形标注 22"/>
            <p:cNvSpPr/>
            <p:nvPr/>
          </p:nvSpPr>
          <p:spPr>
            <a:xfrm>
              <a:off x="1547664" y="2056344"/>
              <a:ext cx="6158987" cy="983649"/>
            </a:xfrm>
            <a:prstGeom prst="wedgeRoundRectCallout">
              <a:avLst>
                <a:gd name="adj1" fmla="val -54847"/>
                <a:gd name="adj2" fmla="val 17193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这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是一个问句，用问句作为文章开头可以激发读者的阅读兴趣。</a:t>
              </a:r>
            </a:p>
          </p:txBody>
        </p:sp>
        <p:pic>
          <p:nvPicPr>
            <p:cNvPr id="24" name="Picture 10" descr="C:\Users\Administrator\Downloads\图片4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33" y="2067248"/>
              <a:ext cx="931498" cy="118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827584" y="3507854"/>
            <a:ext cx="7632848" cy="1224136"/>
            <a:chOff x="1115616" y="1774429"/>
            <a:chExt cx="7632848" cy="1224136"/>
          </a:xfrm>
        </p:grpSpPr>
        <p:pic>
          <p:nvPicPr>
            <p:cNvPr id="26" name="Picture 9" descr="C:\Users\Administrator\Downloads\图片3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623" y="1817681"/>
              <a:ext cx="976841" cy="1180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圆角矩形标注 26"/>
            <p:cNvSpPr/>
            <p:nvPr/>
          </p:nvSpPr>
          <p:spPr>
            <a:xfrm>
              <a:off x="1115616" y="1774429"/>
              <a:ext cx="6408712" cy="1082014"/>
            </a:xfrm>
            <a:prstGeom prst="wedgeRoundRectCallout">
              <a:avLst>
                <a:gd name="adj1" fmla="val 54669"/>
                <a:gd name="adj2" fmla="val -10290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这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句话提示文章的主要内容，说明这篇文章是围绕这个问题来写的。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84" y="305298"/>
            <a:ext cx="2772056" cy="6925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240"/>
            <a:ext cx="450000" cy="559756"/>
          </a:xfrm>
          <a:prstGeom prst="rect">
            <a:avLst/>
          </a:prstGeom>
        </p:spPr>
      </p:pic>
      <p:sp>
        <p:nvSpPr>
          <p:cNvPr id="16" name="文本框 14">
            <a:extLst>
              <a:ext uri="{FF2B5EF4-FFF2-40B4-BE49-F238E27FC236}">
                <a16:creationId xmlns:a16="http://schemas.microsoft.com/office/drawing/2014/main" xmlns="" id="{AD809E10-4CA3-BC48-A019-BDFE045C1624}"/>
              </a:ext>
            </a:extLst>
          </p:cNvPr>
          <p:cNvSpPr txBox="1"/>
          <p:nvPr/>
        </p:nvSpPr>
        <p:spPr>
          <a:xfrm>
            <a:off x="559162" y="267494"/>
            <a:ext cx="264824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词句段运用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d79ae3-e152-416d-9ad2-49d0644ab1a1}"/>
</p:tagLst>
</file>

<file path=ppt/theme/theme1.xml><?xml version="1.0" encoding="utf-8"?>
<a:theme xmlns:a="http://schemas.openxmlformats.org/drawingml/2006/main" name="3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1571</Words>
  <Application>Microsoft Office PowerPoint</Application>
  <PresentationFormat>全屏显示(16:9)</PresentationFormat>
  <Paragraphs>110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Calibri</vt:lpstr>
      <vt:lpstr>楷体</vt:lpstr>
      <vt:lpstr>黑体</vt:lpstr>
      <vt:lpstr>Times New Roman</vt:lpstr>
      <vt:lpstr>微软雅黑</vt:lpstr>
      <vt:lpstr>仿宋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</cp:revision>
  <dcterms:created xsi:type="dcterms:W3CDTF">2017-03-17T02:28:00Z</dcterms:created>
  <dcterms:modified xsi:type="dcterms:W3CDTF">2024-11-06T06:37:06Z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