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698" r:id="rId2"/>
    <p:sldId id="523" r:id="rId3"/>
    <p:sldId id="653" r:id="rId4"/>
    <p:sldId id="654" r:id="rId5"/>
    <p:sldId id="680" r:id="rId6"/>
    <p:sldId id="681" r:id="rId7"/>
    <p:sldId id="656" r:id="rId8"/>
    <p:sldId id="684" r:id="rId9"/>
    <p:sldId id="658" r:id="rId10"/>
    <p:sldId id="685" r:id="rId11"/>
    <p:sldId id="667" r:id="rId12"/>
    <p:sldId id="323" r:id="rId13"/>
    <p:sldId id="688" r:id="rId14"/>
    <p:sldId id="665" r:id="rId15"/>
    <p:sldId id="690" r:id="rId16"/>
    <p:sldId id="695" r:id="rId17"/>
    <p:sldId id="632" r:id="rId18"/>
    <p:sldId id="697" r:id="rId19"/>
    <p:sldId id="696" r:id="rId20"/>
    <p:sldId id="666" r:id="rId21"/>
    <p:sldId id="634" r:id="rId22"/>
    <p:sldId id="673" r:id="rId23"/>
    <p:sldId id="692" r:id="rId24"/>
    <p:sldId id="693" r:id="rId25"/>
    <p:sldId id="694" r:id="rId26"/>
    <p:sldId id="626" r:id="rId27"/>
  </p:sldIdLst>
  <p:sldSz cx="9144000" cy="5143500" type="screen16x9"/>
  <p:notesSz cx="6858000" cy="9144000"/>
  <p:embeddedFontLst>
    <p:embeddedFont>
      <p:font typeface="微软雅黑" pitchFamily="34" charset="-122"/>
      <p:regular r:id="rId30"/>
      <p:bold r:id="rId31"/>
    </p:embeddedFont>
    <p:embeddedFont>
      <p:font typeface="汉语拼音" pitchFamily="34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楷体" pitchFamily="49" charset="-122"/>
      <p:regular r:id="rId37"/>
    </p:embeddedFont>
    <p:embeddedFont>
      <p:font typeface="黑体" pitchFamily="49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1">
          <p15:clr>
            <a:srgbClr val="A4A3A4"/>
          </p15:clr>
        </p15:guide>
        <p15:guide id="2" pos="5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83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0000FF"/>
    <a:srgbClr val="FF6600"/>
    <a:srgbClr val="FFFFCC"/>
    <a:srgbClr val="09CBE5"/>
    <a:srgbClr val="FF0000"/>
    <a:srgbClr val="D60093"/>
    <a:srgbClr val="7030A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1948" autoAdjust="0"/>
  </p:normalViewPr>
  <p:slideViewPr>
    <p:cSldViewPr>
      <p:cViewPr varScale="1">
        <p:scale>
          <a:sx n="140" d="100"/>
          <a:sy n="140" d="100"/>
        </p:scale>
        <p:origin x="-840" y="-90"/>
      </p:cViewPr>
      <p:guideLst>
        <p:guide orient="horz" pos="2482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8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2024-11-05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2024-11-05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0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21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21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94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0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9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Pictures\时代天华透明换行logo（更改尺寸后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78" y="51470"/>
            <a:ext cx="1156626" cy="3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3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3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22742" y="987574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>
              <a:lnSpc>
                <a:spcPct val="11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有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的关键语句概括了自然段所有的主要内容，自然段大意就是关键语句的意思。有的关键语句没有完全概括自然段大意，所以要补充。概括自然段大意，语句应该尽可能简洁。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467544" y="483518"/>
            <a:ext cx="7704856" cy="501930"/>
          </a:xfrm>
          <a:custGeom>
            <a:avLst/>
            <a:gdLst>
              <a:gd name="connsiteX0" fmla="*/ 0 w 7920880"/>
              <a:gd name="connsiteY0" fmla="*/ 76052 h 456300"/>
              <a:gd name="connsiteX1" fmla="*/ 76052 w 7920880"/>
              <a:gd name="connsiteY1" fmla="*/ 0 h 456300"/>
              <a:gd name="connsiteX2" fmla="*/ 7844828 w 7920880"/>
              <a:gd name="connsiteY2" fmla="*/ 0 h 456300"/>
              <a:gd name="connsiteX3" fmla="*/ 7920880 w 7920880"/>
              <a:gd name="connsiteY3" fmla="*/ 76052 h 456300"/>
              <a:gd name="connsiteX4" fmla="*/ 7920880 w 7920880"/>
              <a:gd name="connsiteY4" fmla="*/ 380248 h 456300"/>
              <a:gd name="connsiteX5" fmla="*/ 7844828 w 7920880"/>
              <a:gd name="connsiteY5" fmla="*/ 456300 h 456300"/>
              <a:gd name="connsiteX6" fmla="*/ 76052 w 7920880"/>
              <a:gd name="connsiteY6" fmla="*/ 456300 h 456300"/>
              <a:gd name="connsiteX7" fmla="*/ 0 w 7920880"/>
              <a:gd name="connsiteY7" fmla="*/ 380248 h 456300"/>
              <a:gd name="connsiteX8" fmla="*/ 0 w 7920880"/>
              <a:gd name="connsiteY8" fmla="*/ 76052 h 4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0880" h="456300">
                <a:moveTo>
                  <a:pt x="0" y="76052"/>
                </a:moveTo>
                <a:cubicBezTo>
                  <a:pt x="0" y="34050"/>
                  <a:pt x="34050" y="0"/>
                  <a:pt x="76052" y="0"/>
                </a:cubicBezTo>
                <a:lnTo>
                  <a:pt x="7844828" y="0"/>
                </a:lnTo>
                <a:cubicBezTo>
                  <a:pt x="7886830" y="0"/>
                  <a:pt x="7920880" y="34050"/>
                  <a:pt x="7920880" y="76052"/>
                </a:cubicBezTo>
                <a:lnTo>
                  <a:pt x="7920880" y="380248"/>
                </a:lnTo>
                <a:cubicBezTo>
                  <a:pt x="7920880" y="422250"/>
                  <a:pt x="7886830" y="456300"/>
                  <a:pt x="7844828" y="456300"/>
                </a:cubicBezTo>
                <a:lnTo>
                  <a:pt x="76052" y="456300"/>
                </a:lnTo>
                <a:cubicBezTo>
                  <a:pt x="34050" y="456300"/>
                  <a:pt x="0" y="422250"/>
                  <a:pt x="0" y="380248"/>
                </a:cubicBezTo>
                <a:lnTo>
                  <a:pt x="0" y="76052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sz="28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借助关键语句概括一段话的大意可以分为三步：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611560" y="1059582"/>
            <a:ext cx="7776864" cy="909663"/>
          </a:xfrm>
          <a:custGeom>
            <a:avLst/>
            <a:gdLst>
              <a:gd name="connsiteX0" fmla="*/ 151614 w 909663"/>
              <a:gd name="connsiteY0" fmla="*/ 0 h 5069363"/>
              <a:gd name="connsiteX1" fmla="*/ 758049 w 909663"/>
              <a:gd name="connsiteY1" fmla="*/ 0 h 5069363"/>
              <a:gd name="connsiteX2" fmla="*/ 909663 w 909663"/>
              <a:gd name="connsiteY2" fmla="*/ 151614 h 5069363"/>
              <a:gd name="connsiteX3" fmla="*/ 909663 w 909663"/>
              <a:gd name="connsiteY3" fmla="*/ 5069363 h 5069363"/>
              <a:gd name="connsiteX4" fmla="*/ 909663 w 909663"/>
              <a:gd name="connsiteY4" fmla="*/ 5069363 h 5069363"/>
              <a:gd name="connsiteX5" fmla="*/ 0 w 909663"/>
              <a:gd name="connsiteY5" fmla="*/ 5069363 h 5069363"/>
              <a:gd name="connsiteX6" fmla="*/ 0 w 909663"/>
              <a:gd name="connsiteY6" fmla="*/ 5069363 h 5069363"/>
              <a:gd name="connsiteX7" fmla="*/ 0 w 909663"/>
              <a:gd name="connsiteY7" fmla="*/ 151614 h 5069363"/>
              <a:gd name="connsiteX8" fmla="*/ 151614 w 909663"/>
              <a:gd name="connsiteY8" fmla="*/ 0 h 50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663" h="5069363">
                <a:moveTo>
                  <a:pt x="909663" y="844915"/>
                </a:moveTo>
                <a:lnTo>
                  <a:pt x="909663" y="4224448"/>
                </a:lnTo>
                <a:cubicBezTo>
                  <a:pt x="909663" y="4691079"/>
                  <a:pt x="897482" y="5069360"/>
                  <a:pt x="882457" y="5069360"/>
                </a:cubicBezTo>
                <a:lnTo>
                  <a:pt x="0" y="5069360"/>
                </a:lnTo>
                <a:lnTo>
                  <a:pt x="0" y="5069360"/>
                </a:lnTo>
                <a:lnTo>
                  <a:pt x="0" y="3"/>
                </a:lnTo>
                <a:lnTo>
                  <a:pt x="0" y="3"/>
                </a:lnTo>
                <a:lnTo>
                  <a:pt x="882457" y="3"/>
                </a:lnTo>
                <a:cubicBezTo>
                  <a:pt x="897482" y="3"/>
                  <a:pt x="909663" y="378284"/>
                  <a:pt x="909663" y="844915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67266" rIns="90126" bIns="67266" numCol="1" spcCol="1270" anchor="ctr" anchorCtr="0">
            <a:noAutofit/>
          </a:bodyPr>
          <a:lstStyle/>
          <a:p>
            <a:pPr marL="457200" lvl="1" indent="-4572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zh-CN" sz="2800" b="1" kern="1200" dirty="0" smtClean="0">
                <a:latin typeface="楷体" pitchFamily="49" charset="-122"/>
                <a:ea typeface="楷体" pitchFamily="49" charset="-122"/>
              </a:rPr>
              <a:t>第一步，读懂自然段中的每一句话，看看是否有关键语句，注意关键语句可能出现的位置。</a:t>
            </a:r>
            <a:endParaRPr lang="zh-CN" sz="2800" kern="1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11560" y="2055093"/>
            <a:ext cx="7776864" cy="1611523"/>
          </a:xfrm>
          <a:custGeom>
            <a:avLst/>
            <a:gdLst>
              <a:gd name="connsiteX0" fmla="*/ 151614 w 909663"/>
              <a:gd name="connsiteY0" fmla="*/ 0 h 5069363"/>
              <a:gd name="connsiteX1" fmla="*/ 758049 w 909663"/>
              <a:gd name="connsiteY1" fmla="*/ 0 h 5069363"/>
              <a:gd name="connsiteX2" fmla="*/ 909663 w 909663"/>
              <a:gd name="connsiteY2" fmla="*/ 151614 h 5069363"/>
              <a:gd name="connsiteX3" fmla="*/ 909663 w 909663"/>
              <a:gd name="connsiteY3" fmla="*/ 5069363 h 5069363"/>
              <a:gd name="connsiteX4" fmla="*/ 909663 w 909663"/>
              <a:gd name="connsiteY4" fmla="*/ 5069363 h 5069363"/>
              <a:gd name="connsiteX5" fmla="*/ 0 w 909663"/>
              <a:gd name="connsiteY5" fmla="*/ 5069363 h 5069363"/>
              <a:gd name="connsiteX6" fmla="*/ 0 w 909663"/>
              <a:gd name="connsiteY6" fmla="*/ 5069363 h 5069363"/>
              <a:gd name="connsiteX7" fmla="*/ 0 w 909663"/>
              <a:gd name="connsiteY7" fmla="*/ 151614 h 5069363"/>
              <a:gd name="connsiteX8" fmla="*/ 151614 w 909663"/>
              <a:gd name="connsiteY8" fmla="*/ 0 h 50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663" h="5069363">
                <a:moveTo>
                  <a:pt x="909663" y="844915"/>
                </a:moveTo>
                <a:lnTo>
                  <a:pt x="909663" y="4224448"/>
                </a:lnTo>
                <a:cubicBezTo>
                  <a:pt x="909663" y="4691079"/>
                  <a:pt x="897482" y="5069360"/>
                  <a:pt x="882457" y="5069360"/>
                </a:cubicBezTo>
                <a:lnTo>
                  <a:pt x="0" y="5069360"/>
                </a:lnTo>
                <a:lnTo>
                  <a:pt x="0" y="5069360"/>
                </a:lnTo>
                <a:lnTo>
                  <a:pt x="0" y="3"/>
                </a:lnTo>
                <a:lnTo>
                  <a:pt x="0" y="3"/>
                </a:lnTo>
                <a:lnTo>
                  <a:pt x="882457" y="3"/>
                </a:lnTo>
                <a:cubicBezTo>
                  <a:pt x="897482" y="3"/>
                  <a:pt x="909663" y="378284"/>
                  <a:pt x="909663" y="844915"/>
                </a:cubicBez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67266" rIns="90126" bIns="67266" numCol="1" spcCol="1270" anchor="ctr" anchorCtr="0">
            <a:noAutofit/>
          </a:bodyPr>
          <a:lstStyle/>
          <a:p>
            <a:pPr marL="457200" lvl="1" indent="-4572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zh-CN" sz="2800" b="1" kern="1200" dirty="0" smtClean="0">
                <a:latin typeface="楷体" pitchFamily="49" charset="-122"/>
                <a:ea typeface="楷体" pitchFamily="49" charset="-122"/>
              </a:rPr>
              <a:t>第二步，如果找到了关键语句，想想如何借助关键语句概括自然段大意，注意有时可以直接摘录关键语句，有时需要进行删减，有时需要增加内容。</a:t>
            </a:r>
            <a:endParaRPr lang="zh-CN" sz="2800" kern="1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11560" y="3752463"/>
            <a:ext cx="7776864" cy="909663"/>
          </a:xfrm>
          <a:custGeom>
            <a:avLst/>
            <a:gdLst>
              <a:gd name="connsiteX0" fmla="*/ 151614 w 909663"/>
              <a:gd name="connsiteY0" fmla="*/ 0 h 5069363"/>
              <a:gd name="connsiteX1" fmla="*/ 758049 w 909663"/>
              <a:gd name="connsiteY1" fmla="*/ 0 h 5069363"/>
              <a:gd name="connsiteX2" fmla="*/ 909663 w 909663"/>
              <a:gd name="connsiteY2" fmla="*/ 151614 h 5069363"/>
              <a:gd name="connsiteX3" fmla="*/ 909663 w 909663"/>
              <a:gd name="connsiteY3" fmla="*/ 5069363 h 5069363"/>
              <a:gd name="connsiteX4" fmla="*/ 909663 w 909663"/>
              <a:gd name="connsiteY4" fmla="*/ 5069363 h 5069363"/>
              <a:gd name="connsiteX5" fmla="*/ 0 w 909663"/>
              <a:gd name="connsiteY5" fmla="*/ 5069363 h 5069363"/>
              <a:gd name="connsiteX6" fmla="*/ 0 w 909663"/>
              <a:gd name="connsiteY6" fmla="*/ 5069363 h 5069363"/>
              <a:gd name="connsiteX7" fmla="*/ 0 w 909663"/>
              <a:gd name="connsiteY7" fmla="*/ 151614 h 5069363"/>
              <a:gd name="connsiteX8" fmla="*/ 151614 w 909663"/>
              <a:gd name="connsiteY8" fmla="*/ 0 h 50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663" h="5069363">
                <a:moveTo>
                  <a:pt x="909663" y="844915"/>
                </a:moveTo>
                <a:lnTo>
                  <a:pt x="909663" y="4224448"/>
                </a:lnTo>
                <a:cubicBezTo>
                  <a:pt x="909663" y="4691079"/>
                  <a:pt x="897482" y="5069360"/>
                  <a:pt x="882457" y="5069360"/>
                </a:cubicBezTo>
                <a:lnTo>
                  <a:pt x="0" y="5069360"/>
                </a:lnTo>
                <a:lnTo>
                  <a:pt x="0" y="5069360"/>
                </a:lnTo>
                <a:lnTo>
                  <a:pt x="0" y="3"/>
                </a:lnTo>
                <a:lnTo>
                  <a:pt x="0" y="3"/>
                </a:lnTo>
                <a:lnTo>
                  <a:pt x="882457" y="3"/>
                </a:lnTo>
                <a:cubicBezTo>
                  <a:pt x="897482" y="3"/>
                  <a:pt x="909663" y="378284"/>
                  <a:pt x="909663" y="844915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67266" rIns="90126" bIns="67266" numCol="1" spcCol="1270" anchor="ctr" anchorCtr="0">
            <a:noAutofit/>
          </a:bodyPr>
          <a:lstStyle/>
          <a:p>
            <a:pPr marL="457200" lvl="1" indent="-4572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zh-CN" sz="2800" b="1" kern="1200" dirty="0" smtClean="0">
                <a:latin typeface="楷体" pitchFamily="49" charset="-122"/>
                <a:ea typeface="楷体" pitchFamily="49" charset="-122"/>
              </a:rPr>
              <a:t>第三步，读读摘录或修改过的关键语句，看看能不能再简练一些。</a:t>
            </a:r>
            <a:endParaRPr lang="zh-CN" sz="2800" kern="1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19672" y="2499742"/>
            <a:ext cx="3960440" cy="504056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①大街上的灯真漂亮啊！</a:t>
            </a:r>
            <a:endParaRPr lang="zh-CN" altLang="en-US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619672" y="3147814"/>
            <a:ext cx="5472608" cy="504056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②元宵节晚上，灯的种类真多啊！</a:t>
            </a:r>
            <a:endParaRPr lang="zh-CN" altLang="en-US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619672" y="3795886"/>
            <a:ext cx="4752528" cy="504056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③除了这些灯，还有食物灯。</a:t>
            </a:r>
            <a:endParaRPr lang="zh-CN" altLang="en-US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843558"/>
            <a:ext cx="7509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大街上，有玲珑剔透的宫灯，有活泼可爱的动物灯，有富有时代气息的广告灯，还有栩栩如生的植物灯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2931790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sz="4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83276" y="73416"/>
            <a:ext cx="4987374" cy="780002"/>
            <a:chOff x="3269216" y="4189931"/>
            <a:chExt cx="4987374" cy="780002"/>
          </a:xfrm>
        </p:grpSpPr>
        <p:sp>
          <p:nvSpPr>
            <p:cNvPr id="11" name="云形标注 10"/>
            <p:cNvSpPr/>
            <p:nvPr/>
          </p:nvSpPr>
          <p:spPr>
            <a:xfrm>
              <a:off x="3269216" y="4189931"/>
              <a:ext cx="4987374" cy="78000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29356 w 4980917"/>
                <a:gd name="connsiteY0" fmla="*/ 764603 h 628176"/>
                <a:gd name="connsiteX1" fmla="*/ 911907 w 4980917"/>
                <a:gd name="connsiteY1" fmla="*/ 782052 h 628176"/>
                <a:gd name="connsiteX2" fmla="*/ 894458 w 4980917"/>
                <a:gd name="connsiteY2" fmla="*/ 764603 h 628176"/>
                <a:gd name="connsiteX3" fmla="*/ 911907 w 4980917"/>
                <a:gd name="connsiteY3" fmla="*/ 747154 h 628176"/>
                <a:gd name="connsiteX4" fmla="*/ 929356 w 4980917"/>
                <a:gd name="connsiteY4" fmla="*/ 764603 h 628176"/>
                <a:gd name="connsiteX0" fmla="*/ 1126262 w 4980917"/>
                <a:gd name="connsiteY0" fmla="*/ 713387 h 628176"/>
                <a:gd name="connsiteX1" fmla="*/ 1091363 w 4980917"/>
                <a:gd name="connsiteY1" fmla="*/ 748286 h 628176"/>
                <a:gd name="connsiteX2" fmla="*/ 1056464 w 4980917"/>
                <a:gd name="connsiteY2" fmla="*/ 713387 h 628176"/>
                <a:gd name="connsiteX3" fmla="*/ 1091363 w 4980917"/>
                <a:gd name="connsiteY3" fmla="*/ 678488 h 628176"/>
                <a:gd name="connsiteX4" fmla="*/ 1126262 w 4980917"/>
                <a:gd name="connsiteY4" fmla="*/ 713387 h 628176"/>
                <a:gd name="connsiteX0" fmla="*/ 1356726 w 4980917"/>
                <a:gd name="connsiteY0" fmla="*/ 652593 h 628176"/>
                <a:gd name="connsiteX1" fmla="*/ 1304378 w 4980917"/>
                <a:gd name="connsiteY1" fmla="*/ 704941 h 628176"/>
                <a:gd name="connsiteX2" fmla="*/ 1252030 w 4980917"/>
                <a:gd name="connsiteY2" fmla="*/ 652593 h 628176"/>
                <a:gd name="connsiteX3" fmla="*/ 1304378 w 4980917"/>
                <a:gd name="connsiteY3" fmla="*/ 600245 h 628176"/>
                <a:gd name="connsiteX4" fmla="*/ 1356726 w 4980917"/>
                <a:gd name="connsiteY4" fmla="*/ 652593 h 628176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53641"/>
                <a:gd name="connsiteX1" fmla="*/ 5659 w 43256"/>
                <a:gd name="connsiteY1" fmla="*/ 6766 h 53641"/>
                <a:gd name="connsiteX2" fmla="*/ 14041 w 43256"/>
                <a:gd name="connsiteY2" fmla="*/ 5061 h 53641"/>
                <a:gd name="connsiteX3" fmla="*/ 22492 w 43256"/>
                <a:gd name="connsiteY3" fmla="*/ 3291 h 53641"/>
                <a:gd name="connsiteX4" fmla="*/ 25785 w 43256"/>
                <a:gd name="connsiteY4" fmla="*/ 59 h 53641"/>
                <a:gd name="connsiteX5" fmla="*/ 29869 w 43256"/>
                <a:gd name="connsiteY5" fmla="*/ 2340 h 53641"/>
                <a:gd name="connsiteX6" fmla="*/ 35499 w 43256"/>
                <a:gd name="connsiteY6" fmla="*/ 549 h 53641"/>
                <a:gd name="connsiteX7" fmla="*/ 38354 w 43256"/>
                <a:gd name="connsiteY7" fmla="*/ 5435 h 53641"/>
                <a:gd name="connsiteX8" fmla="*/ 42018 w 43256"/>
                <a:gd name="connsiteY8" fmla="*/ 10177 h 53641"/>
                <a:gd name="connsiteX9" fmla="*/ 41854 w 43256"/>
                <a:gd name="connsiteY9" fmla="*/ 15319 h 53641"/>
                <a:gd name="connsiteX10" fmla="*/ 43052 w 43256"/>
                <a:gd name="connsiteY10" fmla="*/ 23181 h 53641"/>
                <a:gd name="connsiteX11" fmla="*/ 37440 w 43256"/>
                <a:gd name="connsiteY11" fmla="*/ 30063 h 53641"/>
                <a:gd name="connsiteX12" fmla="*/ 35431 w 43256"/>
                <a:gd name="connsiteY12" fmla="*/ 35960 h 53641"/>
                <a:gd name="connsiteX13" fmla="*/ 28591 w 43256"/>
                <a:gd name="connsiteY13" fmla="*/ 36674 h 53641"/>
                <a:gd name="connsiteX14" fmla="*/ 23703 w 43256"/>
                <a:gd name="connsiteY14" fmla="*/ 42965 h 53641"/>
                <a:gd name="connsiteX15" fmla="*/ 16516 w 43256"/>
                <a:gd name="connsiteY15" fmla="*/ 39125 h 53641"/>
                <a:gd name="connsiteX16" fmla="*/ 5840 w 43256"/>
                <a:gd name="connsiteY16" fmla="*/ 35331 h 53641"/>
                <a:gd name="connsiteX17" fmla="*/ 1146 w 43256"/>
                <a:gd name="connsiteY17" fmla="*/ 31109 h 53641"/>
                <a:gd name="connsiteX18" fmla="*/ 2149 w 43256"/>
                <a:gd name="connsiteY18" fmla="*/ 25410 h 53641"/>
                <a:gd name="connsiteX19" fmla="*/ 31 w 43256"/>
                <a:gd name="connsiteY19" fmla="*/ 19563 h 53641"/>
                <a:gd name="connsiteX20" fmla="*/ 3899 w 43256"/>
                <a:gd name="connsiteY20" fmla="*/ 14366 h 53641"/>
                <a:gd name="connsiteX21" fmla="*/ 3936 w 43256"/>
                <a:gd name="connsiteY21" fmla="*/ 14229 h 53641"/>
                <a:gd name="connsiteX0" fmla="*/ 933507 w 4987374"/>
                <a:gd name="connsiteY0" fmla="*/ 762553 h 780002"/>
                <a:gd name="connsiteX1" fmla="*/ 916058 w 4987374"/>
                <a:gd name="connsiteY1" fmla="*/ 780002 h 780002"/>
                <a:gd name="connsiteX2" fmla="*/ 898609 w 4987374"/>
                <a:gd name="connsiteY2" fmla="*/ 762553 h 780002"/>
                <a:gd name="connsiteX3" fmla="*/ 916058 w 4987374"/>
                <a:gd name="connsiteY3" fmla="*/ 745104 h 780002"/>
                <a:gd name="connsiteX4" fmla="*/ 933507 w 4987374"/>
                <a:gd name="connsiteY4" fmla="*/ 762553 h 780002"/>
                <a:gd name="connsiteX0" fmla="*/ 1130413 w 4987374"/>
                <a:gd name="connsiteY0" fmla="*/ 711337 h 780002"/>
                <a:gd name="connsiteX1" fmla="*/ 1095514 w 4987374"/>
                <a:gd name="connsiteY1" fmla="*/ 746236 h 780002"/>
                <a:gd name="connsiteX2" fmla="*/ 1060615 w 4987374"/>
                <a:gd name="connsiteY2" fmla="*/ 711337 h 780002"/>
                <a:gd name="connsiteX3" fmla="*/ 1095514 w 4987374"/>
                <a:gd name="connsiteY3" fmla="*/ 676438 h 780002"/>
                <a:gd name="connsiteX4" fmla="*/ 1130413 w 4987374"/>
                <a:gd name="connsiteY4" fmla="*/ 711337 h 780002"/>
                <a:gd name="connsiteX0" fmla="*/ 1360877 w 4987374"/>
                <a:gd name="connsiteY0" fmla="*/ 650543 h 780002"/>
                <a:gd name="connsiteX1" fmla="*/ 1308529 w 4987374"/>
                <a:gd name="connsiteY1" fmla="*/ 702891 h 780002"/>
                <a:gd name="connsiteX2" fmla="*/ 1256181 w 4987374"/>
                <a:gd name="connsiteY2" fmla="*/ 650543 h 780002"/>
                <a:gd name="connsiteX3" fmla="*/ 1308529 w 4987374"/>
                <a:gd name="connsiteY3" fmla="*/ 598195 h 780002"/>
                <a:gd name="connsiteX4" fmla="*/ 1360877 w 4987374"/>
                <a:gd name="connsiteY4" fmla="*/ 650543 h 780002"/>
                <a:gd name="connsiteX0" fmla="*/ 4729 w 43256"/>
                <a:gd name="connsiteY0" fmla="*/ 26036 h 53641"/>
                <a:gd name="connsiteX1" fmla="*/ 2196 w 43256"/>
                <a:gd name="connsiteY1" fmla="*/ 25239 h 53641"/>
                <a:gd name="connsiteX2" fmla="*/ 6964 w 43256"/>
                <a:gd name="connsiteY2" fmla="*/ 34758 h 53641"/>
                <a:gd name="connsiteX3" fmla="*/ 5856 w 43256"/>
                <a:gd name="connsiteY3" fmla="*/ 35139 h 53641"/>
                <a:gd name="connsiteX4" fmla="*/ 16514 w 43256"/>
                <a:gd name="connsiteY4" fmla="*/ 38949 h 53641"/>
                <a:gd name="connsiteX5" fmla="*/ 15846 w 43256"/>
                <a:gd name="connsiteY5" fmla="*/ 37209 h 53641"/>
                <a:gd name="connsiteX6" fmla="*/ 28863 w 43256"/>
                <a:gd name="connsiteY6" fmla="*/ 34610 h 53641"/>
                <a:gd name="connsiteX7" fmla="*/ 28596 w 43256"/>
                <a:gd name="connsiteY7" fmla="*/ 36519 h 53641"/>
                <a:gd name="connsiteX8" fmla="*/ 41834 w 43256"/>
                <a:gd name="connsiteY8" fmla="*/ 15213 h 53641"/>
                <a:gd name="connsiteX9" fmla="*/ 40386 w 43256"/>
                <a:gd name="connsiteY9" fmla="*/ 17889 h 53641"/>
                <a:gd name="connsiteX10" fmla="*/ 38360 w 43256"/>
                <a:gd name="connsiteY10" fmla="*/ 5285 h 53641"/>
                <a:gd name="connsiteX11" fmla="*/ 38436 w 43256"/>
                <a:gd name="connsiteY11" fmla="*/ 6549 h 53641"/>
                <a:gd name="connsiteX12" fmla="*/ 29114 w 43256"/>
                <a:gd name="connsiteY12" fmla="*/ 3811 h 53641"/>
                <a:gd name="connsiteX13" fmla="*/ 29856 w 43256"/>
                <a:gd name="connsiteY13" fmla="*/ 2199 h 53641"/>
                <a:gd name="connsiteX14" fmla="*/ 22177 w 43256"/>
                <a:gd name="connsiteY14" fmla="*/ 4579 h 53641"/>
                <a:gd name="connsiteX15" fmla="*/ 22536 w 43256"/>
                <a:gd name="connsiteY15" fmla="*/ 3189 h 53641"/>
                <a:gd name="connsiteX16" fmla="*/ 14036 w 43256"/>
                <a:gd name="connsiteY16" fmla="*/ 5051 h 53641"/>
                <a:gd name="connsiteX17" fmla="*/ 15336 w 43256"/>
                <a:gd name="connsiteY17" fmla="*/ 6399 h 53641"/>
                <a:gd name="connsiteX18" fmla="*/ 4163 w 43256"/>
                <a:gd name="connsiteY18" fmla="*/ 15648 h 53641"/>
                <a:gd name="connsiteX19" fmla="*/ 3936 w 43256"/>
                <a:gd name="connsiteY19" fmla="*/ 14229 h 5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53641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987374" h="780002">
                  <a:moveTo>
                    <a:pt x="933507" y="762553"/>
                  </a:moveTo>
                  <a:cubicBezTo>
                    <a:pt x="933507" y="772190"/>
                    <a:pt x="925695" y="780002"/>
                    <a:pt x="916058" y="780002"/>
                  </a:cubicBezTo>
                  <a:cubicBezTo>
                    <a:pt x="906421" y="780002"/>
                    <a:pt x="898609" y="772190"/>
                    <a:pt x="898609" y="762553"/>
                  </a:cubicBezTo>
                  <a:cubicBezTo>
                    <a:pt x="898609" y="752916"/>
                    <a:pt x="906421" y="745104"/>
                    <a:pt x="916058" y="745104"/>
                  </a:cubicBezTo>
                  <a:cubicBezTo>
                    <a:pt x="925695" y="745104"/>
                    <a:pt x="933507" y="752916"/>
                    <a:pt x="933507" y="762553"/>
                  </a:cubicBezTo>
                  <a:close/>
                </a:path>
                <a:path w="4987374" h="780002">
                  <a:moveTo>
                    <a:pt x="1130413" y="711337"/>
                  </a:moveTo>
                  <a:cubicBezTo>
                    <a:pt x="1130413" y="730611"/>
                    <a:pt x="1114788" y="746236"/>
                    <a:pt x="1095514" y="746236"/>
                  </a:cubicBezTo>
                  <a:cubicBezTo>
                    <a:pt x="1076240" y="746236"/>
                    <a:pt x="1060615" y="730611"/>
                    <a:pt x="1060615" y="711337"/>
                  </a:cubicBezTo>
                  <a:cubicBezTo>
                    <a:pt x="1060615" y="692063"/>
                    <a:pt x="1076240" y="676438"/>
                    <a:pt x="1095514" y="676438"/>
                  </a:cubicBezTo>
                  <a:cubicBezTo>
                    <a:pt x="1114788" y="676438"/>
                    <a:pt x="1130413" y="692063"/>
                    <a:pt x="1130413" y="711337"/>
                  </a:cubicBezTo>
                  <a:close/>
                </a:path>
                <a:path w="4987374" h="780002">
                  <a:moveTo>
                    <a:pt x="1360877" y="650543"/>
                  </a:moveTo>
                  <a:cubicBezTo>
                    <a:pt x="1360877" y="679454"/>
                    <a:pt x="1337440" y="702891"/>
                    <a:pt x="1308529" y="702891"/>
                  </a:cubicBezTo>
                  <a:cubicBezTo>
                    <a:pt x="1279618" y="702891"/>
                    <a:pt x="1256181" y="679454"/>
                    <a:pt x="1256181" y="650543"/>
                  </a:cubicBezTo>
                  <a:cubicBezTo>
                    <a:pt x="1256181" y="621632"/>
                    <a:pt x="1279618" y="598195"/>
                    <a:pt x="1308529" y="598195"/>
                  </a:cubicBezTo>
                  <a:cubicBezTo>
                    <a:pt x="1337440" y="598195"/>
                    <a:pt x="1360877" y="621632"/>
                    <a:pt x="1360877" y="650543"/>
                  </a:cubicBezTo>
                  <a:close/>
                </a:path>
                <a:path w="43256" h="53641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94162" y="4260800"/>
              <a:ext cx="45012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哪句话能概括这段话的意思呢？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259632" y="2666405"/>
            <a:ext cx="6840760" cy="504056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①阳光明媚的周末，公园成了人们的乐园。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259632" y="3314477"/>
            <a:ext cx="5472608" cy="504056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②那边的几个小女孩在玩捉迷藏。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259632" y="3962549"/>
            <a:ext cx="5112568" cy="504056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③我看见很多人在公园里玩耍。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486" y="75586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714375">
              <a:defRPr sz="28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你看！花坛</a:t>
            </a:r>
            <a:r>
              <a:rPr lang="zh-CN" altLang="en-US" dirty="0"/>
              <a:t>边的大人们正在交谈，一片欢声笑语；有几个小男孩在学骑自行车，歪歪扭扭的，好像刚学会走路的长颈鹿；远处的孩子们在跳绳，脚尖刚接触到地面就弹跳起来，好像</a:t>
            </a:r>
            <a:r>
              <a:rPr lang="zh-CN" altLang="en-US" dirty="0" smtClean="0"/>
              <a:t>脚底装了</a:t>
            </a:r>
            <a:r>
              <a:rPr lang="zh-CN" altLang="en-US" dirty="0"/>
              <a:t>弹簧一样。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3818533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sz="4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83276" y="73416"/>
            <a:ext cx="4987374" cy="780002"/>
            <a:chOff x="3269216" y="4189931"/>
            <a:chExt cx="4987374" cy="780002"/>
          </a:xfrm>
        </p:grpSpPr>
        <p:sp>
          <p:nvSpPr>
            <p:cNvPr id="11" name="云形标注 10"/>
            <p:cNvSpPr/>
            <p:nvPr/>
          </p:nvSpPr>
          <p:spPr>
            <a:xfrm>
              <a:off x="3269216" y="4189931"/>
              <a:ext cx="4987374" cy="78000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29356 w 4980917"/>
                <a:gd name="connsiteY0" fmla="*/ 764603 h 628176"/>
                <a:gd name="connsiteX1" fmla="*/ 911907 w 4980917"/>
                <a:gd name="connsiteY1" fmla="*/ 782052 h 628176"/>
                <a:gd name="connsiteX2" fmla="*/ 894458 w 4980917"/>
                <a:gd name="connsiteY2" fmla="*/ 764603 h 628176"/>
                <a:gd name="connsiteX3" fmla="*/ 911907 w 4980917"/>
                <a:gd name="connsiteY3" fmla="*/ 747154 h 628176"/>
                <a:gd name="connsiteX4" fmla="*/ 929356 w 4980917"/>
                <a:gd name="connsiteY4" fmla="*/ 764603 h 628176"/>
                <a:gd name="connsiteX0" fmla="*/ 1126262 w 4980917"/>
                <a:gd name="connsiteY0" fmla="*/ 713387 h 628176"/>
                <a:gd name="connsiteX1" fmla="*/ 1091363 w 4980917"/>
                <a:gd name="connsiteY1" fmla="*/ 748286 h 628176"/>
                <a:gd name="connsiteX2" fmla="*/ 1056464 w 4980917"/>
                <a:gd name="connsiteY2" fmla="*/ 713387 h 628176"/>
                <a:gd name="connsiteX3" fmla="*/ 1091363 w 4980917"/>
                <a:gd name="connsiteY3" fmla="*/ 678488 h 628176"/>
                <a:gd name="connsiteX4" fmla="*/ 1126262 w 4980917"/>
                <a:gd name="connsiteY4" fmla="*/ 713387 h 628176"/>
                <a:gd name="connsiteX0" fmla="*/ 1356726 w 4980917"/>
                <a:gd name="connsiteY0" fmla="*/ 652593 h 628176"/>
                <a:gd name="connsiteX1" fmla="*/ 1304378 w 4980917"/>
                <a:gd name="connsiteY1" fmla="*/ 704941 h 628176"/>
                <a:gd name="connsiteX2" fmla="*/ 1252030 w 4980917"/>
                <a:gd name="connsiteY2" fmla="*/ 652593 h 628176"/>
                <a:gd name="connsiteX3" fmla="*/ 1304378 w 4980917"/>
                <a:gd name="connsiteY3" fmla="*/ 600245 h 628176"/>
                <a:gd name="connsiteX4" fmla="*/ 1356726 w 4980917"/>
                <a:gd name="connsiteY4" fmla="*/ 652593 h 628176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53641"/>
                <a:gd name="connsiteX1" fmla="*/ 5659 w 43256"/>
                <a:gd name="connsiteY1" fmla="*/ 6766 h 53641"/>
                <a:gd name="connsiteX2" fmla="*/ 14041 w 43256"/>
                <a:gd name="connsiteY2" fmla="*/ 5061 h 53641"/>
                <a:gd name="connsiteX3" fmla="*/ 22492 w 43256"/>
                <a:gd name="connsiteY3" fmla="*/ 3291 h 53641"/>
                <a:gd name="connsiteX4" fmla="*/ 25785 w 43256"/>
                <a:gd name="connsiteY4" fmla="*/ 59 h 53641"/>
                <a:gd name="connsiteX5" fmla="*/ 29869 w 43256"/>
                <a:gd name="connsiteY5" fmla="*/ 2340 h 53641"/>
                <a:gd name="connsiteX6" fmla="*/ 35499 w 43256"/>
                <a:gd name="connsiteY6" fmla="*/ 549 h 53641"/>
                <a:gd name="connsiteX7" fmla="*/ 38354 w 43256"/>
                <a:gd name="connsiteY7" fmla="*/ 5435 h 53641"/>
                <a:gd name="connsiteX8" fmla="*/ 42018 w 43256"/>
                <a:gd name="connsiteY8" fmla="*/ 10177 h 53641"/>
                <a:gd name="connsiteX9" fmla="*/ 41854 w 43256"/>
                <a:gd name="connsiteY9" fmla="*/ 15319 h 53641"/>
                <a:gd name="connsiteX10" fmla="*/ 43052 w 43256"/>
                <a:gd name="connsiteY10" fmla="*/ 23181 h 53641"/>
                <a:gd name="connsiteX11" fmla="*/ 37440 w 43256"/>
                <a:gd name="connsiteY11" fmla="*/ 30063 h 53641"/>
                <a:gd name="connsiteX12" fmla="*/ 35431 w 43256"/>
                <a:gd name="connsiteY12" fmla="*/ 35960 h 53641"/>
                <a:gd name="connsiteX13" fmla="*/ 28591 w 43256"/>
                <a:gd name="connsiteY13" fmla="*/ 36674 h 53641"/>
                <a:gd name="connsiteX14" fmla="*/ 23703 w 43256"/>
                <a:gd name="connsiteY14" fmla="*/ 42965 h 53641"/>
                <a:gd name="connsiteX15" fmla="*/ 16516 w 43256"/>
                <a:gd name="connsiteY15" fmla="*/ 39125 h 53641"/>
                <a:gd name="connsiteX16" fmla="*/ 5840 w 43256"/>
                <a:gd name="connsiteY16" fmla="*/ 35331 h 53641"/>
                <a:gd name="connsiteX17" fmla="*/ 1146 w 43256"/>
                <a:gd name="connsiteY17" fmla="*/ 31109 h 53641"/>
                <a:gd name="connsiteX18" fmla="*/ 2149 w 43256"/>
                <a:gd name="connsiteY18" fmla="*/ 25410 h 53641"/>
                <a:gd name="connsiteX19" fmla="*/ 31 w 43256"/>
                <a:gd name="connsiteY19" fmla="*/ 19563 h 53641"/>
                <a:gd name="connsiteX20" fmla="*/ 3899 w 43256"/>
                <a:gd name="connsiteY20" fmla="*/ 14366 h 53641"/>
                <a:gd name="connsiteX21" fmla="*/ 3936 w 43256"/>
                <a:gd name="connsiteY21" fmla="*/ 14229 h 53641"/>
                <a:gd name="connsiteX0" fmla="*/ 933507 w 4987374"/>
                <a:gd name="connsiteY0" fmla="*/ 762553 h 780002"/>
                <a:gd name="connsiteX1" fmla="*/ 916058 w 4987374"/>
                <a:gd name="connsiteY1" fmla="*/ 780002 h 780002"/>
                <a:gd name="connsiteX2" fmla="*/ 898609 w 4987374"/>
                <a:gd name="connsiteY2" fmla="*/ 762553 h 780002"/>
                <a:gd name="connsiteX3" fmla="*/ 916058 w 4987374"/>
                <a:gd name="connsiteY3" fmla="*/ 745104 h 780002"/>
                <a:gd name="connsiteX4" fmla="*/ 933507 w 4987374"/>
                <a:gd name="connsiteY4" fmla="*/ 762553 h 780002"/>
                <a:gd name="connsiteX0" fmla="*/ 1130413 w 4987374"/>
                <a:gd name="connsiteY0" fmla="*/ 711337 h 780002"/>
                <a:gd name="connsiteX1" fmla="*/ 1095514 w 4987374"/>
                <a:gd name="connsiteY1" fmla="*/ 746236 h 780002"/>
                <a:gd name="connsiteX2" fmla="*/ 1060615 w 4987374"/>
                <a:gd name="connsiteY2" fmla="*/ 711337 h 780002"/>
                <a:gd name="connsiteX3" fmla="*/ 1095514 w 4987374"/>
                <a:gd name="connsiteY3" fmla="*/ 676438 h 780002"/>
                <a:gd name="connsiteX4" fmla="*/ 1130413 w 4987374"/>
                <a:gd name="connsiteY4" fmla="*/ 711337 h 780002"/>
                <a:gd name="connsiteX0" fmla="*/ 1360877 w 4987374"/>
                <a:gd name="connsiteY0" fmla="*/ 650543 h 780002"/>
                <a:gd name="connsiteX1" fmla="*/ 1308529 w 4987374"/>
                <a:gd name="connsiteY1" fmla="*/ 702891 h 780002"/>
                <a:gd name="connsiteX2" fmla="*/ 1256181 w 4987374"/>
                <a:gd name="connsiteY2" fmla="*/ 650543 h 780002"/>
                <a:gd name="connsiteX3" fmla="*/ 1308529 w 4987374"/>
                <a:gd name="connsiteY3" fmla="*/ 598195 h 780002"/>
                <a:gd name="connsiteX4" fmla="*/ 1360877 w 4987374"/>
                <a:gd name="connsiteY4" fmla="*/ 650543 h 780002"/>
                <a:gd name="connsiteX0" fmla="*/ 4729 w 43256"/>
                <a:gd name="connsiteY0" fmla="*/ 26036 h 53641"/>
                <a:gd name="connsiteX1" fmla="*/ 2196 w 43256"/>
                <a:gd name="connsiteY1" fmla="*/ 25239 h 53641"/>
                <a:gd name="connsiteX2" fmla="*/ 6964 w 43256"/>
                <a:gd name="connsiteY2" fmla="*/ 34758 h 53641"/>
                <a:gd name="connsiteX3" fmla="*/ 5856 w 43256"/>
                <a:gd name="connsiteY3" fmla="*/ 35139 h 53641"/>
                <a:gd name="connsiteX4" fmla="*/ 16514 w 43256"/>
                <a:gd name="connsiteY4" fmla="*/ 38949 h 53641"/>
                <a:gd name="connsiteX5" fmla="*/ 15846 w 43256"/>
                <a:gd name="connsiteY5" fmla="*/ 37209 h 53641"/>
                <a:gd name="connsiteX6" fmla="*/ 28863 w 43256"/>
                <a:gd name="connsiteY6" fmla="*/ 34610 h 53641"/>
                <a:gd name="connsiteX7" fmla="*/ 28596 w 43256"/>
                <a:gd name="connsiteY7" fmla="*/ 36519 h 53641"/>
                <a:gd name="connsiteX8" fmla="*/ 41834 w 43256"/>
                <a:gd name="connsiteY8" fmla="*/ 15213 h 53641"/>
                <a:gd name="connsiteX9" fmla="*/ 40386 w 43256"/>
                <a:gd name="connsiteY9" fmla="*/ 17889 h 53641"/>
                <a:gd name="connsiteX10" fmla="*/ 38360 w 43256"/>
                <a:gd name="connsiteY10" fmla="*/ 5285 h 53641"/>
                <a:gd name="connsiteX11" fmla="*/ 38436 w 43256"/>
                <a:gd name="connsiteY11" fmla="*/ 6549 h 53641"/>
                <a:gd name="connsiteX12" fmla="*/ 29114 w 43256"/>
                <a:gd name="connsiteY12" fmla="*/ 3811 h 53641"/>
                <a:gd name="connsiteX13" fmla="*/ 29856 w 43256"/>
                <a:gd name="connsiteY13" fmla="*/ 2199 h 53641"/>
                <a:gd name="connsiteX14" fmla="*/ 22177 w 43256"/>
                <a:gd name="connsiteY14" fmla="*/ 4579 h 53641"/>
                <a:gd name="connsiteX15" fmla="*/ 22536 w 43256"/>
                <a:gd name="connsiteY15" fmla="*/ 3189 h 53641"/>
                <a:gd name="connsiteX16" fmla="*/ 14036 w 43256"/>
                <a:gd name="connsiteY16" fmla="*/ 5051 h 53641"/>
                <a:gd name="connsiteX17" fmla="*/ 15336 w 43256"/>
                <a:gd name="connsiteY17" fmla="*/ 6399 h 53641"/>
                <a:gd name="connsiteX18" fmla="*/ 4163 w 43256"/>
                <a:gd name="connsiteY18" fmla="*/ 15648 h 53641"/>
                <a:gd name="connsiteX19" fmla="*/ 3936 w 43256"/>
                <a:gd name="connsiteY19" fmla="*/ 14229 h 5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53641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987374" h="780002">
                  <a:moveTo>
                    <a:pt x="933507" y="762553"/>
                  </a:moveTo>
                  <a:cubicBezTo>
                    <a:pt x="933507" y="772190"/>
                    <a:pt x="925695" y="780002"/>
                    <a:pt x="916058" y="780002"/>
                  </a:cubicBezTo>
                  <a:cubicBezTo>
                    <a:pt x="906421" y="780002"/>
                    <a:pt x="898609" y="772190"/>
                    <a:pt x="898609" y="762553"/>
                  </a:cubicBezTo>
                  <a:cubicBezTo>
                    <a:pt x="898609" y="752916"/>
                    <a:pt x="906421" y="745104"/>
                    <a:pt x="916058" y="745104"/>
                  </a:cubicBezTo>
                  <a:cubicBezTo>
                    <a:pt x="925695" y="745104"/>
                    <a:pt x="933507" y="752916"/>
                    <a:pt x="933507" y="762553"/>
                  </a:cubicBezTo>
                  <a:close/>
                </a:path>
                <a:path w="4987374" h="780002">
                  <a:moveTo>
                    <a:pt x="1130413" y="711337"/>
                  </a:moveTo>
                  <a:cubicBezTo>
                    <a:pt x="1130413" y="730611"/>
                    <a:pt x="1114788" y="746236"/>
                    <a:pt x="1095514" y="746236"/>
                  </a:cubicBezTo>
                  <a:cubicBezTo>
                    <a:pt x="1076240" y="746236"/>
                    <a:pt x="1060615" y="730611"/>
                    <a:pt x="1060615" y="711337"/>
                  </a:cubicBezTo>
                  <a:cubicBezTo>
                    <a:pt x="1060615" y="692063"/>
                    <a:pt x="1076240" y="676438"/>
                    <a:pt x="1095514" y="676438"/>
                  </a:cubicBezTo>
                  <a:cubicBezTo>
                    <a:pt x="1114788" y="676438"/>
                    <a:pt x="1130413" y="692063"/>
                    <a:pt x="1130413" y="711337"/>
                  </a:cubicBezTo>
                  <a:close/>
                </a:path>
                <a:path w="4987374" h="780002">
                  <a:moveTo>
                    <a:pt x="1360877" y="650543"/>
                  </a:moveTo>
                  <a:cubicBezTo>
                    <a:pt x="1360877" y="679454"/>
                    <a:pt x="1337440" y="702891"/>
                    <a:pt x="1308529" y="702891"/>
                  </a:cubicBezTo>
                  <a:cubicBezTo>
                    <a:pt x="1279618" y="702891"/>
                    <a:pt x="1256181" y="679454"/>
                    <a:pt x="1256181" y="650543"/>
                  </a:cubicBezTo>
                  <a:cubicBezTo>
                    <a:pt x="1256181" y="621632"/>
                    <a:pt x="1279618" y="598195"/>
                    <a:pt x="1308529" y="598195"/>
                  </a:cubicBezTo>
                  <a:cubicBezTo>
                    <a:pt x="1337440" y="598195"/>
                    <a:pt x="1360877" y="621632"/>
                    <a:pt x="1360877" y="650543"/>
                  </a:cubicBezTo>
                  <a:close/>
                </a:path>
                <a:path w="43256" h="53641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94162" y="4260800"/>
              <a:ext cx="45012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哪句话能概括这段话的意思呢？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691680" y="249974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27" name="剪去对角的矩形 26"/>
          <p:cNvSpPr/>
          <p:nvPr/>
        </p:nvSpPr>
        <p:spPr>
          <a:xfrm>
            <a:off x="3203848" y="4212774"/>
            <a:ext cx="2653708" cy="591224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结尾都是疑问句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663" y="1504330"/>
            <a:ext cx="8138478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accent2">
                  <a:lumMod val="50000"/>
                </a:schemeClr>
              </a:buClr>
              <a:buSzPct val="80000"/>
              <a:buFont typeface="宋体" panose="02010600030101010101" pitchFamily="2" charset="-122"/>
              <a:buChar char="◇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这时候刮起了狂风，蜜蜂飞得很低，几乎要触到地面，大概这样可以减少阻力。我想，它们飞得这么低，怎么能看到遥远的家呢？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10000"/>
              </a:lnSpc>
              <a:buClr>
                <a:schemeClr val="accent2">
                  <a:lumMod val="50000"/>
                </a:schemeClr>
              </a:buClr>
              <a:buSzPct val="80000"/>
              <a:buFont typeface="宋体" panose="02010600030101010101" pitchFamily="2" charset="-122"/>
              <a:buChar char="◇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这个路口总是很畅通，那个路口却总是堵车。两个路口才相距一百米，差别却这么大。到底是什么原因呢？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275856" y="699542"/>
            <a:ext cx="4980917" cy="628176"/>
            <a:chOff x="3273367" y="4187881"/>
            <a:chExt cx="4980917" cy="628176"/>
          </a:xfrm>
        </p:grpSpPr>
        <p:sp>
          <p:nvSpPr>
            <p:cNvPr id="33" name="云形标注 32"/>
            <p:cNvSpPr/>
            <p:nvPr/>
          </p:nvSpPr>
          <p:spPr>
            <a:xfrm>
              <a:off x="3273367" y="4187881"/>
              <a:ext cx="4980917" cy="628176"/>
            </a:xfrm>
            <a:prstGeom prst="cloudCallout">
              <a:avLst>
                <a:gd name="adj1" fmla="val -18943"/>
                <a:gd name="adj2" fmla="val 7778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594162" y="4260800"/>
              <a:ext cx="45012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通过阅读，你发现了什么？</a:t>
              </a:r>
            </a:p>
          </p:txBody>
        </p:sp>
      </p:grpSp>
      <p:sp>
        <p:nvSpPr>
          <p:cNvPr id="21" name="文本框 15">
            <a:extLst>
              <a:ext uri="{FF2B5EF4-FFF2-40B4-BE49-F238E27FC236}">
                <a16:creationId xmlns=""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039282" y="130362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smtClean="0">
                <a:latin typeface="宋体" pitchFamily="2" charset="-122"/>
                <a:ea typeface="宋体" pitchFamily="2" charset="-122"/>
              </a:rPr>
              <a:t>第二课时</a:t>
            </a:r>
            <a:endParaRPr kumimoji="1"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" name="iconfont-1191-870150">
            <a:extLst>
              <a:ext uri="{FF2B5EF4-FFF2-40B4-BE49-F238E27FC236}">
                <a16:creationId xmlns=""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438617" y="241300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3" name="iconfont-1191-870150">
            <a:extLst>
              <a:ext uri="{FF2B5EF4-FFF2-40B4-BE49-F238E27FC236}">
                <a16:creationId xmlns=""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04823" y="24130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4" y="760283"/>
            <a:ext cx="2772056" cy="6925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54225"/>
            <a:ext cx="450000" cy="559756"/>
          </a:xfrm>
          <a:prstGeom prst="rect">
            <a:avLst/>
          </a:prstGeom>
        </p:spPr>
      </p:pic>
      <p:sp>
        <p:nvSpPr>
          <p:cNvPr id="35" name="文本框 14">
            <a:extLst>
              <a:ext uri="{FF2B5EF4-FFF2-40B4-BE49-F238E27FC236}">
                <a16:creationId xmlns:a16="http://schemas.microsoft.com/office/drawing/2014/main" xmlns="" id="{AD809E10-4CA3-BC48-A019-BDFE045C1624}"/>
              </a:ext>
            </a:extLst>
          </p:cNvPr>
          <p:cNvSpPr txBox="1"/>
          <p:nvPr/>
        </p:nvSpPr>
        <p:spPr>
          <a:xfrm>
            <a:off x="559162" y="722479"/>
            <a:ext cx="264824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词句段运用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81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92466" y="3993907"/>
            <a:ext cx="7056785" cy="954107"/>
          </a:xfrm>
          <a:prstGeom prst="rect">
            <a:avLst/>
          </a:prstGeom>
          <a:ln>
            <a:solidFill>
              <a:schemeClr val="bg1"/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相距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一百米的两个路口，拥堵情况差别很大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“我”很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疑惑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87427" y="-642"/>
            <a:ext cx="4980917" cy="628176"/>
            <a:chOff x="3273367" y="4187881"/>
            <a:chExt cx="4980917" cy="628176"/>
          </a:xfrm>
        </p:grpSpPr>
        <p:sp>
          <p:nvSpPr>
            <p:cNvPr id="8" name="云形标注 7"/>
            <p:cNvSpPr/>
            <p:nvPr/>
          </p:nvSpPr>
          <p:spPr>
            <a:xfrm>
              <a:off x="3273367" y="4187881"/>
              <a:ext cx="4980917" cy="628176"/>
            </a:xfrm>
            <a:prstGeom prst="cloudCallout">
              <a:avLst>
                <a:gd name="adj1" fmla="val -24297"/>
                <a:gd name="adj2" fmla="val 67674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94162" y="4260800"/>
              <a:ext cx="45012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两段话分别写了什么呢？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663" y="699542"/>
            <a:ext cx="813847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400"/>
              </a:spcAft>
              <a:buClr>
                <a:schemeClr val="accent2">
                  <a:lumMod val="50000"/>
                </a:schemeClr>
              </a:buClr>
              <a:buSzPct val="80000"/>
              <a:buFont typeface="宋体" panose="02010600030101010101" pitchFamily="2" charset="-122"/>
              <a:buChar char="◇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这时候刮起了狂风，蜜蜂飞得很低，几乎要触到地面，大概这样可以减少阻力。我想，它们飞得这么低，怎么能看到遥远的家呢？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spcAft>
                <a:spcPts val="5400"/>
              </a:spcAft>
              <a:buClr>
                <a:schemeClr val="accent2">
                  <a:lumMod val="50000"/>
                </a:schemeClr>
              </a:buClr>
              <a:buSzPct val="80000"/>
              <a:buFont typeface="宋体" panose="02010600030101010101" pitchFamily="2" charset="-122"/>
              <a:buChar char="◇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这个路口总是很畅通，那个路口却总是堵车。两个路口才相距一百米，差别却这么大。到底是什么原因呢？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2468" y="2120538"/>
            <a:ext cx="7056784" cy="523220"/>
          </a:xfrm>
          <a:prstGeom prst="rect">
            <a:avLst/>
          </a:prstGeom>
          <a:ln>
            <a:solidFill>
              <a:schemeClr val="bg1"/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蜜蜂在狂风中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飞得很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低，引发了我的好奇。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55526"/>
            <a:ext cx="5848396" cy="627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712788">
              <a:lnSpc>
                <a:spcPct val="110000"/>
              </a:lnSpc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pPr indent="0"/>
            <a:r>
              <a:rPr lang="zh-CN" altLang="en-US" sz="3600" dirty="0"/>
              <a:t>这两段话有什么共同点呢？</a:t>
            </a:r>
          </a:p>
        </p:txBody>
      </p:sp>
      <p:sp>
        <p:nvSpPr>
          <p:cNvPr id="6" name="矩形 5"/>
          <p:cNvSpPr/>
          <p:nvPr/>
        </p:nvSpPr>
        <p:spPr>
          <a:xfrm>
            <a:off x="1349928" y="1635646"/>
            <a:ext cx="6120680" cy="2736304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91876" y="1563638"/>
            <a:ext cx="8529995" cy="2715730"/>
            <a:chOff x="2195736" y="1563638"/>
            <a:chExt cx="6408712" cy="2715730"/>
          </a:xfrm>
        </p:grpSpPr>
        <p:grpSp>
          <p:nvGrpSpPr>
            <p:cNvPr id="15" name="组合 14"/>
            <p:cNvGrpSpPr/>
            <p:nvPr/>
          </p:nvGrpSpPr>
          <p:grpSpPr>
            <a:xfrm>
              <a:off x="2195736" y="1563638"/>
              <a:ext cx="6408712" cy="2715730"/>
              <a:chOff x="2195736" y="1563638"/>
              <a:chExt cx="6408712" cy="237626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195736" y="1563638"/>
                <a:ext cx="6408712" cy="2376264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2195736" y="2355726"/>
                <a:ext cx="6408712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195736" y="3147814"/>
                <a:ext cx="6408712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307991" y="1563638"/>
                <a:ext cx="0" cy="2376264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966204" y="1563638"/>
                <a:ext cx="0" cy="2376264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6997233" y="1744613"/>
              <a:ext cx="7487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思考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184" y="1744613"/>
              <a:ext cx="703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观察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6309" y="2698923"/>
              <a:ext cx="89847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语段</a:t>
              </a:r>
              <a:r>
                <a:rPr lang="en-US" altLang="zh-CN" sz="2800" b="1" dirty="0" smtClean="0">
                  <a:latin typeface="黑体" pitchFamily="49" charset="-122"/>
                  <a:ea typeface="黑体" pitchFamily="49" charset="-122"/>
                </a:rPr>
                <a:t>1</a:t>
              </a:r>
            </a:p>
            <a:p>
              <a:pPr algn="ctr"/>
              <a:endParaRPr lang="en-US" altLang="zh-CN" sz="2800" b="1" dirty="0" smtClean="0"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语段</a:t>
              </a:r>
              <a:r>
                <a:rPr lang="en-US" altLang="zh-CN" sz="2800" b="1" dirty="0" smtClean="0"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877132" y="2724910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蜜蜂在狂风中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飞得很低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77132" y="3376032"/>
            <a:ext cx="327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相距一百米的两个路口，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拥堵情况差别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很大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9265" y="2505409"/>
            <a:ext cx="3422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蜜蜂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飞得这么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低，怎么看到遥远的家呢？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99265" y="3394900"/>
            <a:ext cx="3358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为什么一个路口很畅通，一个路口很堵呢？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1491630"/>
            <a:ext cx="72008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    要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善于根据观察到的情况引发思考，并提出疑问。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288" y="48351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同学们根据“观察单”中记录的内容，仿照例句写下自己的观察和思考吧！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42398" y="1667719"/>
            <a:ext cx="6336704" cy="1624111"/>
            <a:chOff x="2195736" y="1347614"/>
            <a:chExt cx="6408712" cy="1342240"/>
          </a:xfrm>
        </p:grpSpPr>
        <p:grpSp>
          <p:nvGrpSpPr>
            <p:cNvPr id="4" name="组合 14"/>
            <p:cNvGrpSpPr/>
            <p:nvPr/>
          </p:nvGrpSpPr>
          <p:grpSpPr>
            <a:xfrm>
              <a:off x="2195736" y="1347614"/>
              <a:ext cx="6408712" cy="1342240"/>
              <a:chOff x="2195736" y="1563638"/>
              <a:chExt cx="6408712" cy="233125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195736" y="1563638"/>
                <a:ext cx="6408712" cy="2331259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2195736" y="2493885"/>
                <a:ext cx="6408712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148392" y="1563638"/>
                <a:ext cx="0" cy="2331259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184537" y="1419337"/>
              <a:ext cx="4242012" cy="432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观察              思考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567566" y="2491745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大公鸡吃石子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38742" y="2315791"/>
            <a:ext cx="3222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大公鸡为什么吃石子呢？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538489" y="3436584"/>
            <a:ext cx="6047089" cy="13566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    我</a:t>
            </a:r>
            <a:r>
              <a:rPr lang="zh-CN" altLang="en-US" sz="2800" b="1" dirty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家有一只大公鸡，它最奇特的是吃食的时候总是吃地上的小石子，这是怎么回事呢？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536362"/>
            <a:ext cx="612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这是我们之前学过的修改符号：</a:t>
            </a:r>
          </a:p>
        </p:txBody>
      </p:sp>
      <p:sp>
        <p:nvSpPr>
          <p:cNvPr id="3" name="矩形 2"/>
          <p:cNvSpPr/>
          <p:nvPr/>
        </p:nvSpPr>
        <p:spPr>
          <a:xfrm>
            <a:off x="1187624" y="336383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/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还有哪些常用的修改符号呢？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63688" y="1636058"/>
            <a:ext cx="1409154" cy="1295732"/>
            <a:chOff x="1763688" y="1348026"/>
            <a:chExt cx="1409154" cy="1295732"/>
          </a:xfrm>
        </p:grpSpPr>
        <p:sp>
          <p:nvSpPr>
            <p:cNvPr id="19" name="TextBox 18"/>
            <p:cNvSpPr txBox="1"/>
            <p:nvPr/>
          </p:nvSpPr>
          <p:spPr>
            <a:xfrm>
              <a:off x="1763688" y="2182093"/>
              <a:ext cx="1409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表示改正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10" name="Picture 2" descr="https://ss1.bdstatic.com/70cFuXSh_Q1YnxGkpoWK1HF6hhy/it/u=2769080200,1279552915&amp;fm=26&amp;gp=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1" t="5906" r="72815" b="84931"/>
            <a:stretch/>
          </p:blipFill>
          <p:spPr bwMode="auto">
            <a:xfrm>
              <a:off x="2051720" y="1348026"/>
              <a:ext cx="912944" cy="7212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grpSp>
        <p:nvGrpSpPr>
          <p:cNvPr id="6" name="组合 5"/>
          <p:cNvGrpSpPr/>
          <p:nvPr/>
        </p:nvGrpSpPr>
        <p:grpSpPr>
          <a:xfrm>
            <a:off x="5868144" y="1583981"/>
            <a:ext cx="1440160" cy="1347809"/>
            <a:chOff x="5868144" y="1295949"/>
            <a:chExt cx="1440160" cy="1347809"/>
          </a:xfrm>
        </p:grpSpPr>
        <p:sp>
          <p:nvSpPr>
            <p:cNvPr id="18" name="TextBox 17"/>
            <p:cNvSpPr txBox="1"/>
            <p:nvPr/>
          </p:nvSpPr>
          <p:spPr>
            <a:xfrm>
              <a:off x="5868144" y="218209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表示删除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11" name="Picture 2" descr="https://ss1.bdstatic.com/70cFuXSh_Q1YnxGkpoWK1HF6hhy/it/u=2769080200,1279552915&amp;fm=26&amp;gp=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3" t="20728" r="69485" b="67358"/>
            <a:stretch/>
          </p:blipFill>
          <p:spPr bwMode="auto">
            <a:xfrm>
              <a:off x="6012160" y="1295949"/>
              <a:ext cx="1010013" cy="7733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grpSp>
        <p:nvGrpSpPr>
          <p:cNvPr id="5" name="组合 4"/>
          <p:cNvGrpSpPr/>
          <p:nvPr/>
        </p:nvGrpSpPr>
        <p:grpSpPr>
          <a:xfrm>
            <a:off x="3887924" y="1562110"/>
            <a:ext cx="1476164" cy="1369680"/>
            <a:chOff x="3798962" y="1274078"/>
            <a:chExt cx="1476164" cy="1369680"/>
          </a:xfrm>
        </p:grpSpPr>
        <p:pic>
          <p:nvPicPr>
            <p:cNvPr id="1026" name="Picture 2" descr="https://ss1.bdstatic.com/70cFuXSh_Q1YnxGkpoWK1HF6hhy/it/u=2769080200,1279552915&amp;fm=26&amp;gp=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2" t="36015" r="72171" b="54528"/>
            <a:stretch/>
          </p:blipFill>
          <p:spPr bwMode="auto">
            <a:xfrm>
              <a:off x="3971683" y="1274078"/>
              <a:ext cx="1032019" cy="8170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3798962" y="2182093"/>
              <a:ext cx="1476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表示增补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7808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三年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级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下册</a:t>
            </a:r>
            <a:endParaRPr lang="zh-CN" altLang="en-US" sz="2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6210175" y="3581603"/>
            <a:ext cx="2547846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9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609510" y="369254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11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75716" y="3692542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12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6858B89-BDB1-8C4A-8D9E-56121C0B06FB}"/>
              </a:ext>
            </a:extLst>
          </p:cNvPr>
          <p:cNvSpPr txBox="1"/>
          <p:nvPr/>
        </p:nvSpPr>
        <p:spPr>
          <a:xfrm>
            <a:off x="6210175" y="4229675"/>
            <a:ext cx="2547846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600" b="1">
                <a:latin typeface="宋体" pitchFamily="2" charset="-122"/>
                <a:ea typeface="宋体" pitchFamily="2" charset="-122"/>
              </a:defRPr>
            </a:lvl1pPr>
          </a:lstStyle>
          <a:p>
            <a:pPr defTabSz="914400">
              <a:defRPr/>
            </a:pPr>
            <a:r>
              <a:rPr lang="zh-CN" altLang="en-US" kern="0" dirty="0">
                <a:solidFill>
                  <a:sysClr val="windowText" lastClr="000000"/>
                </a:solidFill>
              </a:rPr>
              <a:t>第二课时</a:t>
            </a:r>
          </a:p>
        </p:txBody>
      </p:sp>
      <p:sp>
        <p:nvSpPr>
          <p:cNvPr id="15" name="iconfont-1191-870150">
            <a:extLst>
              <a:ext uri="{FF2B5EF4-FFF2-40B4-BE49-F238E27FC236}">
                <a16:creationId xmlns:a16="http://schemas.microsoft.com/office/drawing/2014/main" xmlns="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09510" y="4340613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16" name="iconfont-1191-870150">
            <a:extLst>
              <a:ext uri="{FF2B5EF4-FFF2-40B4-BE49-F238E27FC236}">
                <a16:creationId xmlns:a16="http://schemas.microsoft.com/office/drawing/2014/main" xmlns="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75716" y="4340614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0" name="文本框 1"/>
          <p:cNvSpPr txBox="1"/>
          <p:nvPr/>
        </p:nvSpPr>
        <p:spPr>
          <a:xfrm>
            <a:off x="2015798" y="1394505"/>
            <a:ext cx="5040560" cy="1177245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7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语文</a:t>
            </a:r>
            <a:r>
              <a:rPr lang="zh-CN" altLang="en-US" sz="7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园地</a:t>
            </a:r>
            <a:endParaRPr lang="zh-CN" altLang="en-US" sz="7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67544" y="38515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利用修改符号修改自己的习作。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3830"/>
            <a:ext cx="6981065" cy="31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277610" y="562789"/>
            <a:ext cx="1844448" cy="1130551"/>
            <a:chOff x="4121714" y="4280359"/>
            <a:chExt cx="3267553" cy="701984"/>
          </a:xfrm>
        </p:grpSpPr>
        <p:sp>
          <p:nvSpPr>
            <p:cNvPr id="6" name="云形标注 5"/>
            <p:cNvSpPr/>
            <p:nvPr/>
          </p:nvSpPr>
          <p:spPr>
            <a:xfrm>
              <a:off x="4121714" y="4280359"/>
              <a:ext cx="3267553" cy="70198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271008 w 1842060"/>
                <a:gd name="connsiteY0" fmla="*/ 1107479 h 941142"/>
                <a:gd name="connsiteX1" fmla="*/ 244865 w 1842060"/>
                <a:gd name="connsiteY1" fmla="*/ 1133622 h 941142"/>
                <a:gd name="connsiteX2" fmla="*/ 218722 w 1842060"/>
                <a:gd name="connsiteY2" fmla="*/ 1107479 h 941142"/>
                <a:gd name="connsiteX3" fmla="*/ 244865 w 1842060"/>
                <a:gd name="connsiteY3" fmla="*/ 1081336 h 941142"/>
                <a:gd name="connsiteX4" fmla="*/ 271008 w 1842060"/>
                <a:gd name="connsiteY4" fmla="*/ 1107479 h 941142"/>
                <a:gd name="connsiteX0" fmla="*/ 363474 w 1842060"/>
                <a:gd name="connsiteY0" fmla="*/ 1045007 h 941142"/>
                <a:gd name="connsiteX1" fmla="*/ 311188 w 1842060"/>
                <a:gd name="connsiteY1" fmla="*/ 1097293 h 941142"/>
                <a:gd name="connsiteX2" fmla="*/ 258902 w 1842060"/>
                <a:gd name="connsiteY2" fmla="*/ 1045007 h 941142"/>
                <a:gd name="connsiteX3" fmla="*/ 311188 w 1842060"/>
                <a:gd name="connsiteY3" fmla="*/ 992721 h 941142"/>
                <a:gd name="connsiteX4" fmla="*/ 363474 w 1842060"/>
                <a:gd name="connsiteY4" fmla="*/ 1045007 h 941142"/>
                <a:gd name="connsiteX0" fmla="*/ 494000 w 1842060"/>
                <a:gd name="connsiteY0" fmla="*/ 946684 h 941142"/>
                <a:gd name="connsiteX1" fmla="*/ 415571 w 1842060"/>
                <a:gd name="connsiteY1" fmla="*/ 1025113 h 941142"/>
                <a:gd name="connsiteX2" fmla="*/ 337142 w 1842060"/>
                <a:gd name="connsiteY2" fmla="*/ 946684 h 941142"/>
                <a:gd name="connsiteX3" fmla="*/ 415571 w 1842060"/>
                <a:gd name="connsiteY3" fmla="*/ 868255 h 941142"/>
                <a:gd name="connsiteX4" fmla="*/ 494000 w 1842060"/>
                <a:gd name="connsiteY4" fmla="*/ 946684 h 941142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51894"/>
                <a:gd name="connsiteX1" fmla="*/ 5659 w 43256"/>
                <a:gd name="connsiteY1" fmla="*/ 6766 h 51894"/>
                <a:gd name="connsiteX2" fmla="*/ 14041 w 43256"/>
                <a:gd name="connsiteY2" fmla="*/ 5061 h 51894"/>
                <a:gd name="connsiteX3" fmla="*/ 22492 w 43256"/>
                <a:gd name="connsiteY3" fmla="*/ 3291 h 51894"/>
                <a:gd name="connsiteX4" fmla="*/ 25785 w 43256"/>
                <a:gd name="connsiteY4" fmla="*/ 59 h 51894"/>
                <a:gd name="connsiteX5" fmla="*/ 29869 w 43256"/>
                <a:gd name="connsiteY5" fmla="*/ 2340 h 51894"/>
                <a:gd name="connsiteX6" fmla="*/ 35499 w 43256"/>
                <a:gd name="connsiteY6" fmla="*/ 549 h 51894"/>
                <a:gd name="connsiteX7" fmla="*/ 38354 w 43256"/>
                <a:gd name="connsiteY7" fmla="*/ 5435 h 51894"/>
                <a:gd name="connsiteX8" fmla="*/ 42018 w 43256"/>
                <a:gd name="connsiteY8" fmla="*/ 10177 h 51894"/>
                <a:gd name="connsiteX9" fmla="*/ 41854 w 43256"/>
                <a:gd name="connsiteY9" fmla="*/ 15319 h 51894"/>
                <a:gd name="connsiteX10" fmla="*/ 43052 w 43256"/>
                <a:gd name="connsiteY10" fmla="*/ 23181 h 51894"/>
                <a:gd name="connsiteX11" fmla="*/ 37440 w 43256"/>
                <a:gd name="connsiteY11" fmla="*/ 30063 h 51894"/>
                <a:gd name="connsiteX12" fmla="*/ 35431 w 43256"/>
                <a:gd name="connsiteY12" fmla="*/ 35960 h 51894"/>
                <a:gd name="connsiteX13" fmla="*/ 28591 w 43256"/>
                <a:gd name="connsiteY13" fmla="*/ 36674 h 51894"/>
                <a:gd name="connsiteX14" fmla="*/ 23703 w 43256"/>
                <a:gd name="connsiteY14" fmla="*/ 42965 h 51894"/>
                <a:gd name="connsiteX15" fmla="*/ 16516 w 43256"/>
                <a:gd name="connsiteY15" fmla="*/ 39125 h 51894"/>
                <a:gd name="connsiteX16" fmla="*/ 5840 w 43256"/>
                <a:gd name="connsiteY16" fmla="*/ 35331 h 51894"/>
                <a:gd name="connsiteX17" fmla="*/ 1146 w 43256"/>
                <a:gd name="connsiteY17" fmla="*/ 31109 h 51894"/>
                <a:gd name="connsiteX18" fmla="*/ 2149 w 43256"/>
                <a:gd name="connsiteY18" fmla="*/ 25410 h 51894"/>
                <a:gd name="connsiteX19" fmla="*/ 31 w 43256"/>
                <a:gd name="connsiteY19" fmla="*/ 19563 h 51894"/>
                <a:gd name="connsiteX20" fmla="*/ 3899 w 43256"/>
                <a:gd name="connsiteY20" fmla="*/ 14366 h 51894"/>
                <a:gd name="connsiteX21" fmla="*/ 3936 w 43256"/>
                <a:gd name="connsiteY21" fmla="*/ 14229 h 51894"/>
                <a:gd name="connsiteX0" fmla="*/ 272543 w 1844448"/>
                <a:gd name="connsiteY0" fmla="*/ 1104407 h 1130550"/>
                <a:gd name="connsiteX1" fmla="*/ 246400 w 1844448"/>
                <a:gd name="connsiteY1" fmla="*/ 1130550 h 1130550"/>
                <a:gd name="connsiteX2" fmla="*/ 220257 w 1844448"/>
                <a:gd name="connsiteY2" fmla="*/ 1104407 h 1130550"/>
                <a:gd name="connsiteX3" fmla="*/ 246400 w 1844448"/>
                <a:gd name="connsiteY3" fmla="*/ 1078264 h 1130550"/>
                <a:gd name="connsiteX4" fmla="*/ 272543 w 1844448"/>
                <a:gd name="connsiteY4" fmla="*/ 1104407 h 1130550"/>
                <a:gd name="connsiteX0" fmla="*/ 365009 w 1844448"/>
                <a:gd name="connsiteY0" fmla="*/ 1041935 h 1130550"/>
                <a:gd name="connsiteX1" fmla="*/ 312723 w 1844448"/>
                <a:gd name="connsiteY1" fmla="*/ 1094221 h 1130550"/>
                <a:gd name="connsiteX2" fmla="*/ 260437 w 1844448"/>
                <a:gd name="connsiteY2" fmla="*/ 1041935 h 1130550"/>
                <a:gd name="connsiteX3" fmla="*/ 312723 w 1844448"/>
                <a:gd name="connsiteY3" fmla="*/ 989649 h 1130550"/>
                <a:gd name="connsiteX4" fmla="*/ 365009 w 1844448"/>
                <a:gd name="connsiteY4" fmla="*/ 1041935 h 1130550"/>
                <a:gd name="connsiteX0" fmla="*/ 495535 w 1844448"/>
                <a:gd name="connsiteY0" fmla="*/ 943612 h 1130550"/>
                <a:gd name="connsiteX1" fmla="*/ 417106 w 1844448"/>
                <a:gd name="connsiteY1" fmla="*/ 1022041 h 1130550"/>
                <a:gd name="connsiteX2" fmla="*/ 338677 w 1844448"/>
                <a:gd name="connsiteY2" fmla="*/ 943612 h 1130550"/>
                <a:gd name="connsiteX3" fmla="*/ 417106 w 1844448"/>
                <a:gd name="connsiteY3" fmla="*/ 865183 h 1130550"/>
                <a:gd name="connsiteX4" fmla="*/ 495535 w 1844448"/>
                <a:gd name="connsiteY4" fmla="*/ 943612 h 1130550"/>
                <a:gd name="connsiteX0" fmla="*/ 4729 w 43256"/>
                <a:gd name="connsiteY0" fmla="*/ 26036 h 51894"/>
                <a:gd name="connsiteX1" fmla="*/ 2196 w 43256"/>
                <a:gd name="connsiteY1" fmla="*/ 25239 h 51894"/>
                <a:gd name="connsiteX2" fmla="*/ 6964 w 43256"/>
                <a:gd name="connsiteY2" fmla="*/ 34758 h 51894"/>
                <a:gd name="connsiteX3" fmla="*/ 5856 w 43256"/>
                <a:gd name="connsiteY3" fmla="*/ 35139 h 51894"/>
                <a:gd name="connsiteX4" fmla="*/ 16514 w 43256"/>
                <a:gd name="connsiteY4" fmla="*/ 38949 h 51894"/>
                <a:gd name="connsiteX5" fmla="*/ 15846 w 43256"/>
                <a:gd name="connsiteY5" fmla="*/ 37209 h 51894"/>
                <a:gd name="connsiteX6" fmla="*/ 28863 w 43256"/>
                <a:gd name="connsiteY6" fmla="*/ 34610 h 51894"/>
                <a:gd name="connsiteX7" fmla="*/ 28596 w 43256"/>
                <a:gd name="connsiteY7" fmla="*/ 36519 h 51894"/>
                <a:gd name="connsiteX8" fmla="*/ 41834 w 43256"/>
                <a:gd name="connsiteY8" fmla="*/ 15213 h 51894"/>
                <a:gd name="connsiteX9" fmla="*/ 40386 w 43256"/>
                <a:gd name="connsiteY9" fmla="*/ 17889 h 51894"/>
                <a:gd name="connsiteX10" fmla="*/ 38360 w 43256"/>
                <a:gd name="connsiteY10" fmla="*/ 5285 h 51894"/>
                <a:gd name="connsiteX11" fmla="*/ 38436 w 43256"/>
                <a:gd name="connsiteY11" fmla="*/ 6549 h 51894"/>
                <a:gd name="connsiteX12" fmla="*/ 29114 w 43256"/>
                <a:gd name="connsiteY12" fmla="*/ 3811 h 51894"/>
                <a:gd name="connsiteX13" fmla="*/ 29856 w 43256"/>
                <a:gd name="connsiteY13" fmla="*/ 2199 h 51894"/>
                <a:gd name="connsiteX14" fmla="*/ 22177 w 43256"/>
                <a:gd name="connsiteY14" fmla="*/ 4579 h 51894"/>
                <a:gd name="connsiteX15" fmla="*/ 22536 w 43256"/>
                <a:gd name="connsiteY15" fmla="*/ 3189 h 51894"/>
                <a:gd name="connsiteX16" fmla="*/ 14036 w 43256"/>
                <a:gd name="connsiteY16" fmla="*/ 5051 h 51894"/>
                <a:gd name="connsiteX17" fmla="*/ 15336 w 43256"/>
                <a:gd name="connsiteY17" fmla="*/ 6399 h 51894"/>
                <a:gd name="connsiteX18" fmla="*/ 4163 w 43256"/>
                <a:gd name="connsiteY18" fmla="*/ 15648 h 51894"/>
                <a:gd name="connsiteX19" fmla="*/ 3936 w 43256"/>
                <a:gd name="connsiteY19" fmla="*/ 14229 h 5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51894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1844448" h="1130550">
                  <a:moveTo>
                    <a:pt x="272543" y="1104407"/>
                  </a:moveTo>
                  <a:cubicBezTo>
                    <a:pt x="272543" y="1118845"/>
                    <a:pt x="260838" y="1130550"/>
                    <a:pt x="246400" y="1130550"/>
                  </a:cubicBezTo>
                  <a:cubicBezTo>
                    <a:pt x="231962" y="1130550"/>
                    <a:pt x="220257" y="1118845"/>
                    <a:pt x="220257" y="1104407"/>
                  </a:cubicBezTo>
                  <a:cubicBezTo>
                    <a:pt x="220257" y="1089969"/>
                    <a:pt x="231962" y="1078264"/>
                    <a:pt x="246400" y="1078264"/>
                  </a:cubicBezTo>
                  <a:cubicBezTo>
                    <a:pt x="260838" y="1078264"/>
                    <a:pt x="272543" y="1089969"/>
                    <a:pt x="272543" y="1104407"/>
                  </a:cubicBezTo>
                  <a:close/>
                </a:path>
                <a:path w="1844448" h="1130550">
                  <a:moveTo>
                    <a:pt x="365009" y="1041935"/>
                  </a:moveTo>
                  <a:cubicBezTo>
                    <a:pt x="365009" y="1070812"/>
                    <a:pt x="341600" y="1094221"/>
                    <a:pt x="312723" y="1094221"/>
                  </a:cubicBezTo>
                  <a:cubicBezTo>
                    <a:pt x="283846" y="1094221"/>
                    <a:pt x="260437" y="1070812"/>
                    <a:pt x="260437" y="1041935"/>
                  </a:cubicBezTo>
                  <a:cubicBezTo>
                    <a:pt x="260437" y="1013058"/>
                    <a:pt x="283846" y="989649"/>
                    <a:pt x="312723" y="989649"/>
                  </a:cubicBezTo>
                  <a:cubicBezTo>
                    <a:pt x="341600" y="989649"/>
                    <a:pt x="365009" y="1013058"/>
                    <a:pt x="365009" y="1041935"/>
                  </a:cubicBezTo>
                  <a:close/>
                </a:path>
                <a:path w="1844448" h="1130550">
                  <a:moveTo>
                    <a:pt x="495535" y="943612"/>
                  </a:moveTo>
                  <a:cubicBezTo>
                    <a:pt x="495535" y="986927"/>
                    <a:pt x="460421" y="1022041"/>
                    <a:pt x="417106" y="1022041"/>
                  </a:cubicBezTo>
                  <a:cubicBezTo>
                    <a:pt x="373791" y="1022041"/>
                    <a:pt x="338677" y="986927"/>
                    <a:pt x="338677" y="943612"/>
                  </a:cubicBezTo>
                  <a:cubicBezTo>
                    <a:pt x="338677" y="900297"/>
                    <a:pt x="373791" y="865183"/>
                    <a:pt x="417106" y="865183"/>
                  </a:cubicBezTo>
                  <a:cubicBezTo>
                    <a:pt x="460421" y="865183"/>
                    <a:pt x="495535" y="900297"/>
                    <a:pt x="495535" y="943612"/>
                  </a:cubicBezTo>
                  <a:close/>
                </a:path>
                <a:path w="43256" h="51894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198589" y="4307415"/>
              <a:ext cx="3189165" cy="515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b="1" dirty="0" smtClean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除了</a:t>
              </a:r>
              <a:r>
                <a:rPr lang="zh-CN" altLang="en-US" sz="16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课本上的修改</a:t>
              </a:r>
              <a:r>
                <a:rPr lang="zh-CN" altLang="en-US" sz="1600" b="1" dirty="0" smtClean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，还存在其他的问题哟！</a:t>
              </a:r>
              <a:endParaRPr lang="zh-CN" altLang="en-US" sz="1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75856" y="881658"/>
            <a:ext cx="576064" cy="910704"/>
            <a:chOff x="3275856" y="881658"/>
            <a:chExt cx="576064" cy="910704"/>
          </a:xfrm>
        </p:grpSpPr>
        <p:grpSp>
          <p:nvGrpSpPr>
            <p:cNvPr id="8" name="组合 7"/>
            <p:cNvGrpSpPr/>
            <p:nvPr/>
          </p:nvGrpSpPr>
          <p:grpSpPr>
            <a:xfrm>
              <a:off x="3275856" y="1072282"/>
              <a:ext cx="576064" cy="720080"/>
              <a:chOff x="5508104" y="627534"/>
              <a:chExt cx="792088" cy="86409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724128" y="1059582"/>
                <a:ext cx="432048" cy="43204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连接符 9"/>
              <p:cNvCxnSpPr>
                <a:endCxn id="9" idx="0"/>
              </p:cNvCxnSpPr>
              <p:nvPr/>
            </p:nvCxnSpPr>
            <p:spPr>
              <a:xfrm>
                <a:off x="5508104" y="699542"/>
                <a:ext cx="432048" cy="36004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6012160" y="627534"/>
                <a:ext cx="288032" cy="432048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317384" y="881658"/>
              <a:ext cx="5040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它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75656" y="1743658"/>
            <a:ext cx="4675162" cy="1039315"/>
            <a:chOff x="1763688" y="1095586"/>
            <a:chExt cx="4675162" cy="1039315"/>
          </a:xfrm>
        </p:grpSpPr>
        <p:sp>
          <p:nvSpPr>
            <p:cNvPr id="14" name="圆角矩形 13"/>
            <p:cNvSpPr/>
            <p:nvPr/>
          </p:nvSpPr>
          <p:spPr>
            <a:xfrm>
              <a:off x="1763688" y="1664474"/>
              <a:ext cx="1368152" cy="470427"/>
            </a:xfrm>
            <a:prstGeom prst="roundRect">
              <a:avLst/>
            </a:prstGeom>
            <a:grpFill/>
            <a:ln>
              <a:solidFill>
                <a:srgbClr val="0000F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3059832" y="1641996"/>
              <a:ext cx="3240360" cy="1485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6300192" y="1167594"/>
              <a:ext cx="0" cy="4744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150818" y="1095586"/>
              <a:ext cx="144016" cy="7200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6294834" y="1095586"/>
              <a:ext cx="144016" cy="7200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组合 2050"/>
          <p:cNvGrpSpPr/>
          <p:nvPr/>
        </p:nvGrpSpPr>
        <p:grpSpPr>
          <a:xfrm>
            <a:off x="6854716" y="2628490"/>
            <a:ext cx="1230961" cy="703733"/>
            <a:chOff x="6854716" y="2628490"/>
            <a:chExt cx="1230961" cy="703733"/>
          </a:xfrm>
        </p:grpSpPr>
        <p:sp>
          <p:nvSpPr>
            <p:cNvPr id="24" name="TextBox 23"/>
            <p:cNvSpPr txBox="1"/>
            <p:nvPr/>
          </p:nvSpPr>
          <p:spPr>
            <a:xfrm>
              <a:off x="7638989" y="2628490"/>
              <a:ext cx="446688" cy="443405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 flipV="1">
              <a:off x="6854716" y="3264607"/>
              <a:ext cx="288032" cy="67616"/>
              <a:chOff x="6015186" y="1896058"/>
              <a:chExt cx="288032" cy="72008"/>
            </a:xfrm>
          </p:grpSpPr>
          <p:cxnSp>
            <p:nvCxnSpPr>
              <p:cNvPr id="31" name="直接连接符 30"/>
              <p:cNvCxnSpPr/>
              <p:nvPr/>
            </p:nvCxnSpPr>
            <p:spPr>
              <a:xfrm flipH="1" flipV="1">
                <a:off x="6015186" y="1896058"/>
                <a:ext cx="144016" cy="72008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6159202" y="1896058"/>
                <a:ext cx="144016" cy="72008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9" name="任意多边形 2048"/>
            <p:cNvSpPr/>
            <p:nvPr/>
          </p:nvSpPr>
          <p:spPr>
            <a:xfrm>
              <a:off x="6986946" y="2821892"/>
              <a:ext cx="663534" cy="447088"/>
            </a:xfrm>
            <a:custGeom>
              <a:avLst/>
              <a:gdLst>
                <a:gd name="connsiteX0" fmla="*/ 594 w 663534"/>
                <a:gd name="connsiteY0" fmla="*/ 447088 h 447088"/>
                <a:gd name="connsiteX1" fmla="*/ 23454 w 663534"/>
                <a:gd name="connsiteY1" fmla="*/ 165148 h 447088"/>
                <a:gd name="connsiteX2" fmla="*/ 31074 w 663534"/>
                <a:gd name="connsiteY2" fmla="*/ 142288 h 447088"/>
                <a:gd name="connsiteX3" fmla="*/ 53934 w 663534"/>
                <a:gd name="connsiteY3" fmla="*/ 96568 h 447088"/>
                <a:gd name="connsiteX4" fmla="*/ 76794 w 663534"/>
                <a:gd name="connsiteY4" fmla="*/ 81328 h 447088"/>
                <a:gd name="connsiteX5" fmla="*/ 92034 w 663534"/>
                <a:gd name="connsiteY5" fmla="*/ 58468 h 447088"/>
                <a:gd name="connsiteX6" fmla="*/ 114894 w 663534"/>
                <a:gd name="connsiteY6" fmla="*/ 50848 h 447088"/>
                <a:gd name="connsiteX7" fmla="*/ 213954 w 663534"/>
                <a:gd name="connsiteY7" fmla="*/ 27988 h 447088"/>
                <a:gd name="connsiteX8" fmla="*/ 351114 w 663534"/>
                <a:gd name="connsiteY8" fmla="*/ 20368 h 447088"/>
                <a:gd name="connsiteX9" fmla="*/ 648294 w 663534"/>
                <a:gd name="connsiteY9" fmla="*/ 12748 h 447088"/>
                <a:gd name="connsiteX10" fmla="*/ 663534 w 663534"/>
                <a:gd name="connsiteY10" fmla="*/ 20368 h 44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3534" h="447088">
                  <a:moveTo>
                    <a:pt x="594" y="447088"/>
                  </a:moveTo>
                  <a:cubicBezTo>
                    <a:pt x="8732" y="194812"/>
                    <a:pt x="-16699" y="285606"/>
                    <a:pt x="23454" y="165148"/>
                  </a:cubicBezTo>
                  <a:lnTo>
                    <a:pt x="31074" y="142288"/>
                  </a:lnTo>
                  <a:cubicBezTo>
                    <a:pt x="37272" y="123695"/>
                    <a:pt x="39162" y="111340"/>
                    <a:pt x="53934" y="96568"/>
                  </a:cubicBezTo>
                  <a:cubicBezTo>
                    <a:pt x="60410" y="90092"/>
                    <a:pt x="69174" y="86408"/>
                    <a:pt x="76794" y="81328"/>
                  </a:cubicBezTo>
                  <a:cubicBezTo>
                    <a:pt x="81874" y="73708"/>
                    <a:pt x="84883" y="64189"/>
                    <a:pt x="92034" y="58468"/>
                  </a:cubicBezTo>
                  <a:cubicBezTo>
                    <a:pt x="98306" y="53450"/>
                    <a:pt x="107710" y="54440"/>
                    <a:pt x="114894" y="50848"/>
                  </a:cubicBezTo>
                  <a:cubicBezTo>
                    <a:pt x="174103" y="21244"/>
                    <a:pt x="86527" y="37090"/>
                    <a:pt x="213954" y="27988"/>
                  </a:cubicBezTo>
                  <a:cubicBezTo>
                    <a:pt x="259628" y="24726"/>
                    <a:pt x="305394" y="22908"/>
                    <a:pt x="351114" y="20368"/>
                  </a:cubicBezTo>
                  <a:cubicBezTo>
                    <a:pt x="486192" y="-9649"/>
                    <a:pt x="422104" y="-1389"/>
                    <a:pt x="648294" y="12748"/>
                  </a:cubicBezTo>
                  <a:cubicBezTo>
                    <a:pt x="653963" y="13102"/>
                    <a:pt x="658454" y="17828"/>
                    <a:pt x="663534" y="20368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25223" y="3976178"/>
            <a:ext cx="507060" cy="287360"/>
            <a:chOff x="5004048" y="4639444"/>
            <a:chExt cx="988114" cy="509077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5004048" y="4639444"/>
              <a:ext cx="0" cy="504056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489541" y="4639444"/>
              <a:ext cx="0" cy="504056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5992162" y="4639444"/>
              <a:ext cx="0" cy="504056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004048" y="5148521"/>
              <a:ext cx="498698" cy="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481085" y="4639444"/>
              <a:ext cx="498699" cy="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000" y="546815"/>
            <a:ext cx="656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630238"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pPr indent="0"/>
            <a:r>
              <a:rPr lang="zh-CN" altLang="en-US" dirty="0" smtClean="0"/>
              <a:t>评价</a:t>
            </a:r>
            <a:r>
              <a:rPr lang="zh-CN" altLang="en-US" dirty="0"/>
              <a:t>一下同桌修改的内容吧！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15616" y="2150460"/>
            <a:ext cx="691276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15616" y="2870540"/>
            <a:ext cx="691276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115616" y="3590620"/>
            <a:ext cx="691276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724128" y="1430380"/>
            <a:ext cx="0" cy="280831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15616" y="1430380"/>
            <a:ext cx="6912768" cy="2808312"/>
          </a:xfrm>
          <a:prstGeom prst="rect">
            <a:avLst/>
          </a:prstGeom>
          <a:grp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724180" y="15743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评价标准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8085" y="15743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评分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8978" y="229447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修改的内容是否正确？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8978" y="2984939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修改符号的使用是否恰当？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6906" y="36626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书面是否整洁？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五角星 21"/>
          <p:cNvSpPr/>
          <p:nvPr/>
        </p:nvSpPr>
        <p:spPr>
          <a:xfrm>
            <a:off x="6228184" y="2366484"/>
            <a:ext cx="288032" cy="288032"/>
          </a:xfrm>
          <a:prstGeom prst="star5">
            <a:avLst/>
          </a:prstGeom>
          <a:solidFill>
            <a:srgbClr val="FF50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五角星 22"/>
          <p:cNvSpPr/>
          <p:nvPr/>
        </p:nvSpPr>
        <p:spPr>
          <a:xfrm>
            <a:off x="6660232" y="2366484"/>
            <a:ext cx="288032" cy="288032"/>
          </a:xfrm>
          <a:prstGeom prst="star5">
            <a:avLst/>
          </a:prstGeom>
          <a:solidFill>
            <a:srgbClr val="FF50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五角星 23"/>
          <p:cNvSpPr/>
          <p:nvPr/>
        </p:nvSpPr>
        <p:spPr>
          <a:xfrm>
            <a:off x="7092280" y="2366484"/>
            <a:ext cx="288032" cy="288032"/>
          </a:xfrm>
          <a:prstGeom prst="star5">
            <a:avLst/>
          </a:prstGeom>
          <a:solidFill>
            <a:srgbClr val="FF50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角星 26"/>
          <p:cNvSpPr/>
          <p:nvPr/>
        </p:nvSpPr>
        <p:spPr>
          <a:xfrm>
            <a:off x="6228184" y="3086564"/>
            <a:ext cx="288032" cy="288032"/>
          </a:xfrm>
          <a:prstGeom prst="star5">
            <a:avLst/>
          </a:prstGeom>
          <a:solidFill>
            <a:srgbClr val="FF50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五角星 27"/>
          <p:cNvSpPr/>
          <p:nvPr/>
        </p:nvSpPr>
        <p:spPr>
          <a:xfrm>
            <a:off x="6660232" y="3086564"/>
            <a:ext cx="288032" cy="288032"/>
          </a:xfrm>
          <a:prstGeom prst="star5">
            <a:avLst/>
          </a:prstGeom>
          <a:solidFill>
            <a:srgbClr val="FF50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角星 28"/>
          <p:cNvSpPr/>
          <p:nvPr/>
        </p:nvSpPr>
        <p:spPr>
          <a:xfrm>
            <a:off x="7092280" y="3086564"/>
            <a:ext cx="288032" cy="288032"/>
          </a:xfrm>
          <a:prstGeom prst="star5">
            <a:avLst/>
          </a:prstGeom>
          <a:solidFill>
            <a:srgbClr val="FF50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6228184" y="3734636"/>
            <a:ext cx="288032" cy="288032"/>
          </a:xfrm>
          <a:prstGeom prst="star5">
            <a:avLst/>
          </a:prstGeom>
          <a:solidFill>
            <a:srgbClr val="FF50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6660232" y="3734636"/>
            <a:ext cx="288032" cy="288032"/>
          </a:xfrm>
          <a:prstGeom prst="star5">
            <a:avLst/>
          </a:prstGeom>
          <a:solidFill>
            <a:srgbClr val="FF50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7092280" y="3734636"/>
            <a:ext cx="288032" cy="288032"/>
          </a:xfrm>
          <a:prstGeom prst="star5">
            <a:avLst/>
          </a:prstGeom>
          <a:solidFill>
            <a:srgbClr val="FF50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31640" y="1222179"/>
            <a:ext cx="3312368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滁州西涧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唐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韦应物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独怜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幽草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涧边生，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上有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黄鹂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深树鸣。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春潮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带雨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晚来急，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野渡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无人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舟自横。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" name="Picture 2" descr="http://p2.so.qhimgs1.com/bdr/_240_/t01dce9b0ca41b12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82" y="1309348"/>
            <a:ext cx="3312368" cy="31194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04678" y="1059113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latin typeface="汉语拼音" panose="020B0604020202020204" pitchFamily="34" charset="0"/>
                <a:cs typeface="汉语拼音" panose="020B0604020202020204" pitchFamily="34" charset="0"/>
              </a:rPr>
              <a:t>chú</a:t>
            </a:r>
            <a:endParaRPr lang="zh-CN" altLang="en-US" sz="20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0606" y="1049588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汉语拼音" panose="020B0604020202020204" pitchFamily="34" charset="0"/>
                <a:cs typeface="汉语拼音" panose="020B0604020202020204" pitchFamily="34" charset="0"/>
              </a:rPr>
              <a:t>jiàn</a:t>
            </a:r>
            <a:endParaRPr lang="zh-CN" altLang="en-US" sz="20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5261" y="2111127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汉语拼音" panose="020B0604020202020204" pitchFamily="34" charset="0"/>
                <a:cs typeface="汉语拼音" panose="020B0604020202020204" pitchFamily="34" charset="0"/>
              </a:rPr>
              <a:t>yōu</a:t>
            </a:r>
            <a:endParaRPr lang="zh-CN" altLang="en-US" sz="20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36486" y="195215"/>
            <a:ext cx="4121796" cy="1146110"/>
            <a:chOff x="3269217" y="4189931"/>
            <a:chExt cx="4987374" cy="711644"/>
          </a:xfrm>
        </p:grpSpPr>
        <p:sp>
          <p:nvSpPr>
            <p:cNvPr id="23" name="云形标注 22"/>
            <p:cNvSpPr/>
            <p:nvPr/>
          </p:nvSpPr>
          <p:spPr>
            <a:xfrm>
              <a:off x="3269217" y="4189931"/>
              <a:ext cx="4987374" cy="71164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39789 w 4116460"/>
                <a:gd name="connsiteY0" fmla="*/ 1121310 h 1011684"/>
                <a:gd name="connsiteX1" fmla="*/ 411687 w 4116460"/>
                <a:gd name="connsiteY1" fmla="*/ 1149412 h 1011684"/>
                <a:gd name="connsiteX2" fmla="*/ 383585 w 4116460"/>
                <a:gd name="connsiteY2" fmla="*/ 1121310 h 1011684"/>
                <a:gd name="connsiteX3" fmla="*/ 411687 w 4116460"/>
                <a:gd name="connsiteY3" fmla="*/ 1093208 h 1011684"/>
                <a:gd name="connsiteX4" fmla="*/ 439789 w 4116460"/>
                <a:gd name="connsiteY4" fmla="*/ 1121310 h 1011684"/>
                <a:gd name="connsiteX0" fmla="*/ 622274 w 4116460"/>
                <a:gd name="connsiteY0" fmla="*/ 1063603 h 1011684"/>
                <a:gd name="connsiteX1" fmla="*/ 566069 w 4116460"/>
                <a:gd name="connsiteY1" fmla="*/ 1119808 h 1011684"/>
                <a:gd name="connsiteX2" fmla="*/ 509864 w 4116460"/>
                <a:gd name="connsiteY2" fmla="*/ 1063603 h 1011684"/>
                <a:gd name="connsiteX3" fmla="*/ 566069 w 4116460"/>
                <a:gd name="connsiteY3" fmla="*/ 1007398 h 1011684"/>
                <a:gd name="connsiteX4" fmla="*/ 622274 w 4116460"/>
                <a:gd name="connsiteY4" fmla="*/ 1063603 h 1011684"/>
                <a:gd name="connsiteX0" fmla="*/ 857405 w 4116460"/>
                <a:gd name="connsiteY0" fmla="*/ 986217 h 1011684"/>
                <a:gd name="connsiteX1" fmla="*/ 773098 w 4116460"/>
                <a:gd name="connsiteY1" fmla="*/ 1070524 h 1011684"/>
                <a:gd name="connsiteX2" fmla="*/ 688791 w 4116460"/>
                <a:gd name="connsiteY2" fmla="*/ 986217 h 1011684"/>
                <a:gd name="connsiteX3" fmla="*/ 773098 w 4116460"/>
                <a:gd name="connsiteY3" fmla="*/ 901910 h 1011684"/>
                <a:gd name="connsiteX4" fmla="*/ 857405 w 4116460"/>
                <a:gd name="connsiteY4" fmla="*/ 986217 h 1011684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8940"/>
                <a:gd name="connsiteX1" fmla="*/ 5659 w 43256"/>
                <a:gd name="connsiteY1" fmla="*/ 6766 h 48940"/>
                <a:gd name="connsiteX2" fmla="*/ 14041 w 43256"/>
                <a:gd name="connsiteY2" fmla="*/ 5061 h 48940"/>
                <a:gd name="connsiteX3" fmla="*/ 22492 w 43256"/>
                <a:gd name="connsiteY3" fmla="*/ 3291 h 48940"/>
                <a:gd name="connsiteX4" fmla="*/ 25785 w 43256"/>
                <a:gd name="connsiteY4" fmla="*/ 59 h 48940"/>
                <a:gd name="connsiteX5" fmla="*/ 29869 w 43256"/>
                <a:gd name="connsiteY5" fmla="*/ 2340 h 48940"/>
                <a:gd name="connsiteX6" fmla="*/ 35499 w 43256"/>
                <a:gd name="connsiteY6" fmla="*/ 549 h 48940"/>
                <a:gd name="connsiteX7" fmla="*/ 38354 w 43256"/>
                <a:gd name="connsiteY7" fmla="*/ 5435 h 48940"/>
                <a:gd name="connsiteX8" fmla="*/ 42018 w 43256"/>
                <a:gd name="connsiteY8" fmla="*/ 10177 h 48940"/>
                <a:gd name="connsiteX9" fmla="*/ 41854 w 43256"/>
                <a:gd name="connsiteY9" fmla="*/ 15319 h 48940"/>
                <a:gd name="connsiteX10" fmla="*/ 43052 w 43256"/>
                <a:gd name="connsiteY10" fmla="*/ 23181 h 48940"/>
                <a:gd name="connsiteX11" fmla="*/ 37440 w 43256"/>
                <a:gd name="connsiteY11" fmla="*/ 30063 h 48940"/>
                <a:gd name="connsiteX12" fmla="*/ 35431 w 43256"/>
                <a:gd name="connsiteY12" fmla="*/ 35960 h 48940"/>
                <a:gd name="connsiteX13" fmla="*/ 28591 w 43256"/>
                <a:gd name="connsiteY13" fmla="*/ 36674 h 48940"/>
                <a:gd name="connsiteX14" fmla="*/ 23703 w 43256"/>
                <a:gd name="connsiteY14" fmla="*/ 42965 h 48940"/>
                <a:gd name="connsiteX15" fmla="*/ 16516 w 43256"/>
                <a:gd name="connsiteY15" fmla="*/ 39125 h 48940"/>
                <a:gd name="connsiteX16" fmla="*/ 5840 w 43256"/>
                <a:gd name="connsiteY16" fmla="*/ 35331 h 48940"/>
                <a:gd name="connsiteX17" fmla="*/ 1146 w 43256"/>
                <a:gd name="connsiteY17" fmla="*/ 31109 h 48940"/>
                <a:gd name="connsiteX18" fmla="*/ 2149 w 43256"/>
                <a:gd name="connsiteY18" fmla="*/ 25410 h 48940"/>
                <a:gd name="connsiteX19" fmla="*/ 31 w 43256"/>
                <a:gd name="connsiteY19" fmla="*/ 19563 h 48940"/>
                <a:gd name="connsiteX20" fmla="*/ 3899 w 43256"/>
                <a:gd name="connsiteY20" fmla="*/ 14366 h 48940"/>
                <a:gd name="connsiteX21" fmla="*/ 3936 w 43256"/>
                <a:gd name="connsiteY21" fmla="*/ 14229 h 48940"/>
                <a:gd name="connsiteX0" fmla="*/ 443219 w 4121796"/>
                <a:gd name="connsiteY0" fmla="*/ 1118008 h 1146110"/>
                <a:gd name="connsiteX1" fmla="*/ 415117 w 4121796"/>
                <a:gd name="connsiteY1" fmla="*/ 1146110 h 1146110"/>
                <a:gd name="connsiteX2" fmla="*/ 387015 w 4121796"/>
                <a:gd name="connsiteY2" fmla="*/ 1118008 h 1146110"/>
                <a:gd name="connsiteX3" fmla="*/ 415117 w 4121796"/>
                <a:gd name="connsiteY3" fmla="*/ 1089906 h 1146110"/>
                <a:gd name="connsiteX4" fmla="*/ 443219 w 4121796"/>
                <a:gd name="connsiteY4" fmla="*/ 1118008 h 1146110"/>
                <a:gd name="connsiteX0" fmla="*/ 625704 w 4121796"/>
                <a:gd name="connsiteY0" fmla="*/ 1060301 h 1146110"/>
                <a:gd name="connsiteX1" fmla="*/ 569499 w 4121796"/>
                <a:gd name="connsiteY1" fmla="*/ 1116506 h 1146110"/>
                <a:gd name="connsiteX2" fmla="*/ 513294 w 4121796"/>
                <a:gd name="connsiteY2" fmla="*/ 1060301 h 1146110"/>
                <a:gd name="connsiteX3" fmla="*/ 569499 w 4121796"/>
                <a:gd name="connsiteY3" fmla="*/ 1004096 h 1146110"/>
                <a:gd name="connsiteX4" fmla="*/ 625704 w 4121796"/>
                <a:gd name="connsiteY4" fmla="*/ 1060301 h 1146110"/>
                <a:gd name="connsiteX0" fmla="*/ 860835 w 4121796"/>
                <a:gd name="connsiteY0" fmla="*/ 982915 h 1146110"/>
                <a:gd name="connsiteX1" fmla="*/ 776528 w 4121796"/>
                <a:gd name="connsiteY1" fmla="*/ 1067222 h 1146110"/>
                <a:gd name="connsiteX2" fmla="*/ 692221 w 4121796"/>
                <a:gd name="connsiteY2" fmla="*/ 982915 h 1146110"/>
                <a:gd name="connsiteX3" fmla="*/ 776528 w 4121796"/>
                <a:gd name="connsiteY3" fmla="*/ 898608 h 1146110"/>
                <a:gd name="connsiteX4" fmla="*/ 860835 w 4121796"/>
                <a:gd name="connsiteY4" fmla="*/ 982915 h 1146110"/>
                <a:gd name="connsiteX0" fmla="*/ 4729 w 43256"/>
                <a:gd name="connsiteY0" fmla="*/ 26036 h 48940"/>
                <a:gd name="connsiteX1" fmla="*/ 2196 w 43256"/>
                <a:gd name="connsiteY1" fmla="*/ 25239 h 48940"/>
                <a:gd name="connsiteX2" fmla="*/ 6964 w 43256"/>
                <a:gd name="connsiteY2" fmla="*/ 34758 h 48940"/>
                <a:gd name="connsiteX3" fmla="*/ 5856 w 43256"/>
                <a:gd name="connsiteY3" fmla="*/ 35139 h 48940"/>
                <a:gd name="connsiteX4" fmla="*/ 16514 w 43256"/>
                <a:gd name="connsiteY4" fmla="*/ 38949 h 48940"/>
                <a:gd name="connsiteX5" fmla="*/ 15846 w 43256"/>
                <a:gd name="connsiteY5" fmla="*/ 37209 h 48940"/>
                <a:gd name="connsiteX6" fmla="*/ 28863 w 43256"/>
                <a:gd name="connsiteY6" fmla="*/ 34610 h 48940"/>
                <a:gd name="connsiteX7" fmla="*/ 28596 w 43256"/>
                <a:gd name="connsiteY7" fmla="*/ 36519 h 48940"/>
                <a:gd name="connsiteX8" fmla="*/ 41834 w 43256"/>
                <a:gd name="connsiteY8" fmla="*/ 15213 h 48940"/>
                <a:gd name="connsiteX9" fmla="*/ 40386 w 43256"/>
                <a:gd name="connsiteY9" fmla="*/ 17889 h 48940"/>
                <a:gd name="connsiteX10" fmla="*/ 38360 w 43256"/>
                <a:gd name="connsiteY10" fmla="*/ 5285 h 48940"/>
                <a:gd name="connsiteX11" fmla="*/ 38436 w 43256"/>
                <a:gd name="connsiteY11" fmla="*/ 6549 h 48940"/>
                <a:gd name="connsiteX12" fmla="*/ 29114 w 43256"/>
                <a:gd name="connsiteY12" fmla="*/ 3811 h 48940"/>
                <a:gd name="connsiteX13" fmla="*/ 29856 w 43256"/>
                <a:gd name="connsiteY13" fmla="*/ 2199 h 48940"/>
                <a:gd name="connsiteX14" fmla="*/ 22177 w 43256"/>
                <a:gd name="connsiteY14" fmla="*/ 4579 h 48940"/>
                <a:gd name="connsiteX15" fmla="*/ 22536 w 43256"/>
                <a:gd name="connsiteY15" fmla="*/ 3189 h 48940"/>
                <a:gd name="connsiteX16" fmla="*/ 14036 w 43256"/>
                <a:gd name="connsiteY16" fmla="*/ 5051 h 48940"/>
                <a:gd name="connsiteX17" fmla="*/ 15336 w 43256"/>
                <a:gd name="connsiteY17" fmla="*/ 6399 h 48940"/>
                <a:gd name="connsiteX18" fmla="*/ 4163 w 43256"/>
                <a:gd name="connsiteY18" fmla="*/ 15648 h 48940"/>
                <a:gd name="connsiteX19" fmla="*/ 3936 w 43256"/>
                <a:gd name="connsiteY19" fmla="*/ 14229 h 4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894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121796" h="1146110">
                  <a:moveTo>
                    <a:pt x="443219" y="1118008"/>
                  </a:moveTo>
                  <a:cubicBezTo>
                    <a:pt x="443219" y="1133528"/>
                    <a:pt x="430637" y="1146110"/>
                    <a:pt x="415117" y="1146110"/>
                  </a:cubicBezTo>
                  <a:cubicBezTo>
                    <a:pt x="399597" y="1146110"/>
                    <a:pt x="387015" y="1133528"/>
                    <a:pt x="387015" y="1118008"/>
                  </a:cubicBezTo>
                  <a:cubicBezTo>
                    <a:pt x="387015" y="1102488"/>
                    <a:pt x="399597" y="1089906"/>
                    <a:pt x="415117" y="1089906"/>
                  </a:cubicBezTo>
                  <a:cubicBezTo>
                    <a:pt x="430637" y="1089906"/>
                    <a:pt x="443219" y="1102488"/>
                    <a:pt x="443219" y="1118008"/>
                  </a:cubicBezTo>
                  <a:close/>
                </a:path>
                <a:path w="4121796" h="1146110">
                  <a:moveTo>
                    <a:pt x="625704" y="1060301"/>
                  </a:moveTo>
                  <a:cubicBezTo>
                    <a:pt x="625704" y="1091342"/>
                    <a:pt x="600540" y="1116506"/>
                    <a:pt x="569499" y="1116506"/>
                  </a:cubicBezTo>
                  <a:cubicBezTo>
                    <a:pt x="538458" y="1116506"/>
                    <a:pt x="513294" y="1091342"/>
                    <a:pt x="513294" y="1060301"/>
                  </a:cubicBezTo>
                  <a:cubicBezTo>
                    <a:pt x="513294" y="1029260"/>
                    <a:pt x="538458" y="1004096"/>
                    <a:pt x="569499" y="1004096"/>
                  </a:cubicBezTo>
                  <a:cubicBezTo>
                    <a:pt x="600540" y="1004096"/>
                    <a:pt x="625704" y="1029260"/>
                    <a:pt x="625704" y="1060301"/>
                  </a:cubicBezTo>
                  <a:close/>
                </a:path>
                <a:path w="4121796" h="1146110">
                  <a:moveTo>
                    <a:pt x="860835" y="982915"/>
                  </a:moveTo>
                  <a:cubicBezTo>
                    <a:pt x="860835" y="1029476"/>
                    <a:pt x="823089" y="1067222"/>
                    <a:pt x="776528" y="1067222"/>
                  </a:cubicBezTo>
                  <a:cubicBezTo>
                    <a:pt x="729967" y="1067222"/>
                    <a:pt x="692221" y="1029476"/>
                    <a:pt x="692221" y="982915"/>
                  </a:cubicBezTo>
                  <a:cubicBezTo>
                    <a:pt x="692221" y="936354"/>
                    <a:pt x="729967" y="898608"/>
                    <a:pt x="776528" y="898608"/>
                  </a:cubicBezTo>
                  <a:cubicBezTo>
                    <a:pt x="823089" y="898608"/>
                    <a:pt x="860835" y="936354"/>
                    <a:pt x="860835" y="982915"/>
                  </a:cubicBezTo>
                  <a:close/>
                </a:path>
                <a:path w="43256" h="48940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681292" y="4221226"/>
              <a:ext cx="4209731" cy="515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同学们借助拼音读一读古诗，要注意停顿哦！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6" y="222989"/>
            <a:ext cx="2268000" cy="692577"/>
          </a:xfrm>
          <a:prstGeom prst="rect">
            <a:avLst/>
          </a:prstGeom>
        </p:spPr>
      </p:pic>
      <p:sp>
        <p:nvSpPr>
          <p:cNvPr id="25" name="文本框 14">
            <a:extLst>
              <a:ext uri="{FF2B5EF4-FFF2-40B4-BE49-F238E27FC236}">
                <a16:creationId xmlns=""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804082" y="191243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日积月累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0" y="222989"/>
            <a:ext cx="450000" cy="559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2.so.qhimgs1.com/bdr/_240_/t01dce9b0ca41b12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08486"/>
            <a:ext cx="3312368" cy="3119448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91071" y="542298"/>
            <a:ext cx="5234557" cy="2334970"/>
            <a:chOff x="2904963" y="4224380"/>
            <a:chExt cx="6333815" cy="1449833"/>
          </a:xfrm>
        </p:grpSpPr>
        <p:sp>
          <p:nvSpPr>
            <p:cNvPr id="5" name="云形标注 4"/>
            <p:cNvSpPr/>
            <p:nvPr/>
          </p:nvSpPr>
          <p:spPr>
            <a:xfrm>
              <a:off x="2904963" y="4224380"/>
              <a:ext cx="6333815" cy="144983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5119905 w 5227781"/>
                <a:gd name="connsiteY0" fmla="*/ 2286829 h 1963854"/>
                <a:gd name="connsiteX1" fmla="*/ 5065353 w 5227781"/>
                <a:gd name="connsiteY1" fmla="*/ 2341381 h 1963854"/>
                <a:gd name="connsiteX2" fmla="*/ 5010801 w 5227781"/>
                <a:gd name="connsiteY2" fmla="*/ 2286829 h 1963854"/>
                <a:gd name="connsiteX3" fmla="*/ 5065353 w 5227781"/>
                <a:gd name="connsiteY3" fmla="*/ 2232277 h 1963854"/>
                <a:gd name="connsiteX4" fmla="*/ 5119905 w 5227781"/>
                <a:gd name="connsiteY4" fmla="*/ 2286829 h 1963854"/>
                <a:gd name="connsiteX0" fmla="*/ 4891796 w 5227781"/>
                <a:gd name="connsiteY0" fmla="*/ 2136370 h 1963854"/>
                <a:gd name="connsiteX1" fmla="*/ 4782693 w 5227781"/>
                <a:gd name="connsiteY1" fmla="*/ 2245473 h 1963854"/>
                <a:gd name="connsiteX2" fmla="*/ 4673590 w 5227781"/>
                <a:gd name="connsiteY2" fmla="*/ 2136370 h 1963854"/>
                <a:gd name="connsiteX3" fmla="*/ 4782693 w 5227781"/>
                <a:gd name="connsiteY3" fmla="*/ 2027267 h 1963854"/>
                <a:gd name="connsiteX4" fmla="*/ 4891796 w 5227781"/>
                <a:gd name="connsiteY4" fmla="*/ 2136370 h 1963854"/>
                <a:gd name="connsiteX0" fmla="*/ 4567377 w 5227781"/>
                <a:gd name="connsiteY0" fmla="*/ 1934646 h 1963854"/>
                <a:gd name="connsiteX1" fmla="*/ 4403722 w 5227781"/>
                <a:gd name="connsiteY1" fmla="*/ 2098301 h 1963854"/>
                <a:gd name="connsiteX2" fmla="*/ 4240067 w 5227781"/>
                <a:gd name="connsiteY2" fmla="*/ 1934646 h 1963854"/>
                <a:gd name="connsiteX3" fmla="*/ 4403722 w 5227781"/>
                <a:gd name="connsiteY3" fmla="*/ 1770991 h 1963854"/>
                <a:gd name="connsiteX4" fmla="*/ 4567377 w 5227781"/>
                <a:gd name="connsiteY4" fmla="*/ 1934646 h 1963854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51364"/>
                <a:gd name="connsiteX1" fmla="*/ 5659 w 43256"/>
                <a:gd name="connsiteY1" fmla="*/ 6766 h 51364"/>
                <a:gd name="connsiteX2" fmla="*/ 14041 w 43256"/>
                <a:gd name="connsiteY2" fmla="*/ 5061 h 51364"/>
                <a:gd name="connsiteX3" fmla="*/ 22492 w 43256"/>
                <a:gd name="connsiteY3" fmla="*/ 3291 h 51364"/>
                <a:gd name="connsiteX4" fmla="*/ 25785 w 43256"/>
                <a:gd name="connsiteY4" fmla="*/ 59 h 51364"/>
                <a:gd name="connsiteX5" fmla="*/ 29869 w 43256"/>
                <a:gd name="connsiteY5" fmla="*/ 2340 h 51364"/>
                <a:gd name="connsiteX6" fmla="*/ 35499 w 43256"/>
                <a:gd name="connsiteY6" fmla="*/ 549 h 51364"/>
                <a:gd name="connsiteX7" fmla="*/ 38354 w 43256"/>
                <a:gd name="connsiteY7" fmla="*/ 5435 h 51364"/>
                <a:gd name="connsiteX8" fmla="*/ 42018 w 43256"/>
                <a:gd name="connsiteY8" fmla="*/ 10177 h 51364"/>
                <a:gd name="connsiteX9" fmla="*/ 41854 w 43256"/>
                <a:gd name="connsiteY9" fmla="*/ 15319 h 51364"/>
                <a:gd name="connsiteX10" fmla="*/ 43052 w 43256"/>
                <a:gd name="connsiteY10" fmla="*/ 23181 h 51364"/>
                <a:gd name="connsiteX11" fmla="*/ 37440 w 43256"/>
                <a:gd name="connsiteY11" fmla="*/ 30063 h 51364"/>
                <a:gd name="connsiteX12" fmla="*/ 35431 w 43256"/>
                <a:gd name="connsiteY12" fmla="*/ 35960 h 51364"/>
                <a:gd name="connsiteX13" fmla="*/ 28591 w 43256"/>
                <a:gd name="connsiteY13" fmla="*/ 36674 h 51364"/>
                <a:gd name="connsiteX14" fmla="*/ 23703 w 43256"/>
                <a:gd name="connsiteY14" fmla="*/ 42965 h 51364"/>
                <a:gd name="connsiteX15" fmla="*/ 16516 w 43256"/>
                <a:gd name="connsiteY15" fmla="*/ 39125 h 51364"/>
                <a:gd name="connsiteX16" fmla="*/ 5840 w 43256"/>
                <a:gd name="connsiteY16" fmla="*/ 35331 h 51364"/>
                <a:gd name="connsiteX17" fmla="*/ 1146 w 43256"/>
                <a:gd name="connsiteY17" fmla="*/ 31109 h 51364"/>
                <a:gd name="connsiteX18" fmla="*/ 2149 w 43256"/>
                <a:gd name="connsiteY18" fmla="*/ 25410 h 51364"/>
                <a:gd name="connsiteX19" fmla="*/ 31 w 43256"/>
                <a:gd name="connsiteY19" fmla="*/ 19563 h 51364"/>
                <a:gd name="connsiteX20" fmla="*/ 3899 w 43256"/>
                <a:gd name="connsiteY20" fmla="*/ 14366 h 51364"/>
                <a:gd name="connsiteX21" fmla="*/ 3936 w 43256"/>
                <a:gd name="connsiteY21" fmla="*/ 14229 h 51364"/>
                <a:gd name="connsiteX0" fmla="*/ 5124261 w 5234557"/>
                <a:gd name="connsiteY0" fmla="*/ 2280419 h 2334971"/>
                <a:gd name="connsiteX1" fmla="*/ 5069709 w 5234557"/>
                <a:gd name="connsiteY1" fmla="*/ 2334971 h 2334971"/>
                <a:gd name="connsiteX2" fmla="*/ 5015157 w 5234557"/>
                <a:gd name="connsiteY2" fmla="*/ 2280419 h 2334971"/>
                <a:gd name="connsiteX3" fmla="*/ 5069709 w 5234557"/>
                <a:gd name="connsiteY3" fmla="*/ 2225867 h 2334971"/>
                <a:gd name="connsiteX4" fmla="*/ 5124261 w 5234557"/>
                <a:gd name="connsiteY4" fmla="*/ 2280419 h 2334971"/>
                <a:gd name="connsiteX0" fmla="*/ 4896152 w 5234557"/>
                <a:gd name="connsiteY0" fmla="*/ 2129960 h 2334971"/>
                <a:gd name="connsiteX1" fmla="*/ 4787049 w 5234557"/>
                <a:gd name="connsiteY1" fmla="*/ 2239063 h 2334971"/>
                <a:gd name="connsiteX2" fmla="*/ 4677946 w 5234557"/>
                <a:gd name="connsiteY2" fmla="*/ 2129960 h 2334971"/>
                <a:gd name="connsiteX3" fmla="*/ 4787049 w 5234557"/>
                <a:gd name="connsiteY3" fmla="*/ 2020857 h 2334971"/>
                <a:gd name="connsiteX4" fmla="*/ 4896152 w 5234557"/>
                <a:gd name="connsiteY4" fmla="*/ 2129960 h 2334971"/>
                <a:gd name="connsiteX0" fmla="*/ 4571733 w 5234557"/>
                <a:gd name="connsiteY0" fmla="*/ 1928236 h 2334971"/>
                <a:gd name="connsiteX1" fmla="*/ 4408078 w 5234557"/>
                <a:gd name="connsiteY1" fmla="*/ 2091891 h 2334971"/>
                <a:gd name="connsiteX2" fmla="*/ 4244423 w 5234557"/>
                <a:gd name="connsiteY2" fmla="*/ 1928236 h 2334971"/>
                <a:gd name="connsiteX3" fmla="*/ 4408078 w 5234557"/>
                <a:gd name="connsiteY3" fmla="*/ 1764581 h 2334971"/>
                <a:gd name="connsiteX4" fmla="*/ 4571733 w 5234557"/>
                <a:gd name="connsiteY4" fmla="*/ 1928236 h 2334971"/>
                <a:gd name="connsiteX0" fmla="*/ 4729 w 43256"/>
                <a:gd name="connsiteY0" fmla="*/ 26036 h 51364"/>
                <a:gd name="connsiteX1" fmla="*/ 2196 w 43256"/>
                <a:gd name="connsiteY1" fmla="*/ 25239 h 51364"/>
                <a:gd name="connsiteX2" fmla="*/ 6964 w 43256"/>
                <a:gd name="connsiteY2" fmla="*/ 34758 h 51364"/>
                <a:gd name="connsiteX3" fmla="*/ 5856 w 43256"/>
                <a:gd name="connsiteY3" fmla="*/ 35139 h 51364"/>
                <a:gd name="connsiteX4" fmla="*/ 16514 w 43256"/>
                <a:gd name="connsiteY4" fmla="*/ 38949 h 51364"/>
                <a:gd name="connsiteX5" fmla="*/ 15846 w 43256"/>
                <a:gd name="connsiteY5" fmla="*/ 37209 h 51364"/>
                <a:gd name="connsiteX6" fmla="*/ 28863 w 43256"/>
                <a:gd name="connsiteY6" fmla="*/ 34610 h 51364"/>
                <a:gd name="connsiteX7" fmla="*/ 28596 w 43256"/>
                <a:gd name="connsiteY7" fmla="*/ 36519 h 51364"/>
                <a:gd name="connsiteX8" fmla="*/ 41834 w 43256"/>
                <a:gd name="connsiteY8" fmla="*/ 15213 h 51364"/>
                <a:gd name="connsiteX9" fmla="*/ 40386 w 43256"/>
                <a:gd name="connsiteY9" fmla="*/ 17889 h 51364"/>
                <a:gd name="connsiteX10" fmla="*/ 38360 w 43256"/>
                <a:gd name="connsiteY10" fmla="*/ 5285 h 51364"/>
                <a:gd name="connsiteX11" fmla="*/ 38436 w 43256"/>
                <a:gd name="connsiteY11" fmla="*/ 6549 h 51364"/>
                <a:gd name="connsiteX12" fmla="*/ 29114 w 43256"/>
                <a:gd name="connsiteY12" fmla="*/ 3811 h 51364"/>
                <a:gd name="connsiteX13" fmla="*/ 29856 w 43256"/>
                <a:gd name="connsiteY13" fmla="*/ 2199 h 51364"/>
                <a:gd name="connsiteX14" fmla="*/ 22177 w 43256"/>
                <a:gd name="connsiteY14" fmla="*/ 4579 h 51364"/>
                <a:gd name="connsiteX15" fmla="*/ 22536 w 43256"/>
                <a:gd name="connsiteY15" fmla="*/ 3189 h 51364"/>
                <a:gd name="connsiteX16" fmla="*/ 14036 w 43256"/>
                <a:gd name="connsiteY16" fmla="*/ 5051 h 51364"/>
                <a:gd name="connsiteX17" fmla="*/ 15336 w 43256"/>
                <a:gd name="connsiteY17" fmla="*/ 6399 h 51364"/>
                <a:gd name="connsiteX18" fmla="*/ 4163 w 43256"/>
                <a:gd name="connsiteY18" fmla="*/ 15648 h 51364"/>
                <a:gd name="connsiteX19" fmla="*/ 3936 w 43256"/>
                <a:gd name="connsiteY19" fmla="*/ 14229 h 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51364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5234557" h="2334971">
                  <a:moveTo>
                    <a:pt x="5124261" y="2280419"/>
                  </a:moveTo>
                  <a:cubicBezTo>
                    <a:pt x="5124261" y="2310547"/>
                    <a:pt x="5099837" y="2334971"/>
                    <a:pt x="5069709" y="2334971"/>
                  </a:cubicBezTo>
                  <a:cubicBezTo>
                    <a:pt x="5039581" y="2334971"/>
                    <a:pt x="5015157" y="2310547"/>
                    <a:pt x="5015157" y="2280419"/>
                  </a:cubicBezTo>
                  <a:cubicBezTo>
                    <a:pt x="5015157" y="2250291"/>
                    <a:pt x="5039581" y="2225867"/>
                    <a:pt x="5069709" y="2225867"/>
                  </a:cubicBezTo>
                  <a:cubicBezTo>
                    <a:pt x="5099837" y="2225867"/>
                    <a:pt x="5124261" y="2250291"/>
                    <a:pt x="5124261" y="2280419"/>
                  </a:cubicBezTo>
                  <a:close/>
                </a:path>
                <a:path w="5234557" h="2334971">
                  <a:moveTo>
                    <a:pt x="4896152" y="2129960"/>
                  </a:moveTo>
                  <a:cubicBezTo>
                    <a:pt x="4896152" y="2190216"/>
                    <a:pt x="4847305" y="2239063"/>
                    <a:pt x="4787049" y="2239063"/>
                  </a:cubicBezTo>
                  <a:cubicBezTo>
                    <a:pt x="4726793" y="2239063"/>
                    <a:pt x="4677946" y="2190216"/>
                    <a:pt x="4677946" y="2129960"/>
                  </a:cubicBezTo>
                  <a:cubicBezTo>
                    <a:pt x="4677946" y="2069704"/>
                    <a:pt x="4726793" y="2020857"/>
                    <a:pt x="4787049" y="2020857"/>
                  </a:cubicBezTo>
                  <a:cubicBezTo>
                    <a:pt x="4847305" y="2020857"/>
                    <a:pt x="4896152" y="2069704"/>
                    <a:pt x="4896152" y="2129960"/>
                  </a:cubicBezTo>
                  <a:close/>
                </a:path>
                <a:path w="5234557" h="2334971">
                  <a:moveTo>
                    <a:pt x="4571733" y="1928236"/>
                  </a:moveTo>
                  <a:cubicBezTo>
                    <a:pt x="4571733" y="2018620"/>
                    <a:pt x="4498462" y="2091891"/>
                    <a:pt x="4408078" y="2091891"/>
                  </a:cubicBezTo>
                  <a:cubicBezTo>
                    <a:pt x="4317694" y="2091891"/>
                    <a:pt x="4244423" y="2018620"/>
                    <a:pt x="4244423" y="1928236"/>
                  </a:cubicBezTo>
                  <a:cubicBezTo>
                    <a:pt x="4244423" y="1837852"/>
                    <a:pt x="4317694" y="1764581"/>
                    <a:pt x="4408078" y="1764581"/>
                  </a:cubicBezTo>
                  <a:cubicBezTo>
                    <a:pt x="4498462" y="1764581"/>
                    <a:pt x="4571733" y="1837852"/>
                    <a:pt x="4571733" y="1928236"/>
                  </a:cubicBezTo>
                  <a:close/>
                </a:path>
                <a:path w="43256" h="51364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360496" y="4356269"/>
              <a:ext cx="5489171" cy="859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8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   同学们</a:t>
              </a:r>
              <a:r>
                <a:rPr lang="zh-CN" altLang="en-US" sz="28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借助插图，体会意境，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找一找：哪些</a:t>
              </a:r>
              <a:r>
                <a:rPr lang="zh-CN" altLang="en-US" sz="28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是作者看到的？哪些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是听到</a:t>
              </a:r>
              <a:r>
                <a:rPr lang="zh-CN" altLang="en-US" sz="28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的？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051720" y="699542"/>
            <a:ext cx="3312368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滁州西涧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唐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韦应物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独怜幽草涧边生，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上有黄鹂深树鸣。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春潮带雨晚来急，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野渡无人舟自横。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987824" y="2055822"/>
            <a:ext cx="774086" cy="404004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800631" y="2055822"/>
            <a:ext cx="360040" cy="404004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797056" y="2695894"/>
            <a:ext cx="792088" cy="404004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778088" y="3944406"/>
            <a:ext cx="396044" cy="444404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23528" y="113159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看到的：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2067694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听到的：</a:t>
            </a:r>
            <a:endParaRPr lang="zh-CN" altLang="en-US" sz="32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001381" y="2695894"/>
            <a:ext cx="766741" cy="404004"/>
          </a:xfrm>
          <a:prstGeom prst="roundRect">
            <a:avLst/>
          </a:prstGeom>
          <a:grpFill/>
          <a:ln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4611533" y="2695894"/>
            <a:ext cx="383371" cy="404004"/>
          </a:xfrm>
          <a:prstGeom prst="roundRect">
            <a:avLst/>
          </a:prstGeom>
          <a:grpFill/>
          <a:ln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000618" y="519317"/>
            <a:ext cx="4121796" cy="1678023"/>
            <a:chOff x="3269217" y="4189932"/>
            <a:chExt cx="4987374" cy="711645"/>
          </a:xfrm>
        </p:grpSpPr>
        <p:sp>
          <p:nvSpPr>
            <p:cNvPr id="16" name="云形标注 15"/>
            <p:cNvSpPr/>
            <p:nvPr/>
          </p:nvSpPr>
          <p:spPr>
            <a:xfrm>
              <a:off x="3269217" y="4189932"/>
              <a:ext cx="4987374" cy="71164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52832 w 4116460"/>
                <a:gd name="connsiteY0" fmla="*/ 1641711 h 1481207"/>
                <a:gd name="connsiteX1" fmla="*/ 411687 w 4116460"/>
                <a:gd name="connsiteY1" fmla="*/ 1682856 h 1481207"/>
                <a:gd name="connsiteX2" fmla="*/ 370542 w 4116460"/>
                <a:gd name="connsiteY2" fmla="*/ 1641711 h 1481207"/>
                <a:gd name="connsiteX3" fmla="*/ 411687 w 4116460"/>
                <a:gd name="connsiteY3" fmla="*/ 1600566 h 1481207"/>
                <a:gd name="connsiteX4" fmla="*/ 452832 w 4116460"/>
                <a:gd name="connsiteY4" fmla="*/ 1641711 h 1481207"/>
                <a:gd name="connsiteX0" fmla="*/ 641845 w 4116460"/>
                <a:gd name="connsiteY0" fmla="*/ 1560786 h 1481207"/>
                <a:gd name="connsiteX1" fmla="*/ 559556 w 4116460"/>
                <a:gd name="connsiteY1" fmla="*/ 1643075 h 1481207"/>
                <a:gd name="connsiteX2" fmla="*/ 477267 w 4116460"/>
                <a:gd name="connsiteY2" fmla="*/ 1560786 h 1481207"/>
                <a:gd name="connsiteX3" fmla="*/ 559556 w 4116460"/>
                <a:gd name="connsiteY3" fmla="*/ 1478497 h 1481207"/>
                <a:gd name="connsiteX4" fmla="*/ 641845 w 4116460"/>
                <a:gd name="connsiteY4" fmla="*/ 1560786 h 1481207"/>
                <a:gd name="connsiteX0" fmla="*/ 903045 w 4116460"/>
                <a:gd name="connsiteY0" fmla="*/ 1440356 h 1481207"/>
                <a:gd name="connsiteX1" fmla="*/ 779611 w 4116460"/>
                <a:gd name="connsiteY1" fmla="*/ 1563790 h 1481207"/>
                <a:gd name="connsiteX2" fmla="*/ 656177 w 4116460"/>
                <a:gd name="connsiteY2" fmla="*/ 1440356 h 1481207"/>
                <a:gd name="connsiteX3" fmla="*/ 779611 w 4116460"/>
                <a:gd name="connsiteY3" fmla="*/ 1316922 h 1481207"/>
                <a:gd name="connsiteX4" fmla="*/ 903045 w 4116460"/>
                <a:gd name="connsiteY4" fmla="*/ 1440356 h 1481207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8940"/>
                <a:gd name="connsiteX1" fmla="*/ 5659 w 43256"/>
                <a:gd name="connsiteY1" fmla="*/ 6766 h 48940"/>
                <a:gd name="connsiteX2" fmla="*/ 14041 w 43256"/>
                <a:gd name="connsiteY2" fmla="*/ 5061 h 48940"/>
                <a:gd name="connsiteX3" fmla="*/ 22492 w 43256"/>
                <a:gd name="connsiteY3" fmla="*/ 3291 h 48940"/>
                <a:gd name="connsiteX4" fmla="*/ 25785 w 43256"/>
                <a:gd name="connsiteY4" fmla="*/ 59 h 48940"/>
                <a:gd name="connsiteX5" fmla="*/ 29869 w 43256"/>
                <a:gd name="connsiteY5" fmla="*/ 2340 h 48940"/>
                <a:gd name="connsiteX6" fmla="*/ 35499 w 43256"/>
                <a:gd name="connsiteY6" fmla="*/ 549 h 48940"/>
                <a:gd name="connsiteX7" fmla="*/ 38354 w 43256"/>
                <a:gd name="connsiteY7" fmla="*/ 5435 h 48940"/>
                <a:gd name="connsiteX8" fmla="*/ 42018 w 43256"/>
                <a:gd name="connsiteY8" fmla="*/ 10177 h 48940"/>
                <a:gd name="connsiteX9" fmla="*/ 41854 w 43256"/>
                <a:gd name="connsiteY9" fmla="*/ 15319 h 48940"/>
                <a:gd name="connsiteX10" fmla="*/ 43052 w 43256"/>
                <a:gd name="connsiteY10" fmla="*/ 23181 h 48940"/>
                <a:gd name="connsiteX11" fmla="*/ 37440 w 43256"/>
                <a:gd name="connsiteY11" fmla="*/ 30063 h 48940"/>
                <a:gd name="connsiteX12" fmla="*/ 35431 w 43256"/>
                <a:gd name="connsiteY12" fmla="*/ 35960 h 48940"/>
                <a:gd name="connsiteX13" fmla="*/ 28591 w 43256"/>
                <a:gd name="connsiteY13" fmla="*/ 36674 h 48940"/>
                <a:gd name="connsiteX14" fmla="*/ 23703 w 43256"/>
                <a:gd name="connsiteY14" fmla="*/ 42965 h 48940"/>
                <a:gd name="connsiteX15" fmla="*/ 16516 w 43256"/>
                <a:gd name="connsiteY15" fmla="*/ 39125 h 48940"/>
                <a:gd name="connsiteX16" fmla="*/ 5840 w 43256"/>
                <a:gd name="connsiteY16" fmla="*/ 35331 h 48940"/>
                <a:gd name="connsiteX17" fmla="*/ 1146 w 43256"/>
                <a:gd name="connsiteY17" fmla="*/ 31109 h 48940"/>
                <a:gd name="connsiteX18" fmla="*/ 2149 w 43256"/>
                <a:gd name="connsiteY18" fmla="*/ 25410 h 48940"/>
                <a:gd name="connsiteX19" fmla="*/ 31 w 43256"/>
                <a:gd name="connsiteY19" fmla="*/ 19563 h 48940"/>
                <a:gd name="connsiteX20" fmla="*/ 3899 w 43256"/>
                <a:gd name="connsiteY20" fmla="*/ 14366 h 48940"/>
                <a:gd name="connsiteX21" fmla="*/ 3936 w 43256"/>
                <a:gd name="connsiteY21" fmla="*/ 14229 h 48940"/>
                <a:gd name="connsiteX0" fmla="*/ 456262 w 4121796"/>
                <a:gd name="connsiteY0" fmla="*/ 1636877 h 1678022"/>
                <a:gd name="connsiteX1" fmla="*/ 415117 w 4121796"/>
                <a:gd name="connsiteY1" fmla="*/ 1678022 h 1678022"/>
                <a:gd name="connsiteX2" fmla="*/ 373972 w 4121796"/>
                <a:gd name="connsiteY2" fmla="*/ 1636877 h 1678022"/>
                <a:gd name="connsiteX3" fmla="*/ 415117 w 4121796"/>
                <a:gd name="connsiteY3" fmla="*/ 1595732 h 1678022"/>
                <a:gd name="connsiteX4" fmla="*/ 456262 w 4121796"/>
                <a:gd name="connsiteY4" fmla="*/ 1636877 h 1678022"/>
                <a:gd name="connsiteX0" fmla="*/ 645275 w 4121796"/>
                <a:gd name="connsiteY0" fmla="*/ 1555952 h 1678022"/>
                <a:gd name="connsiteX1" fmla="*/ 562986 w 4121796"/>
                <a:gd name="connsiteY1" fmla="*/ 1638241 h 1678022"/>
                <a:gd name="connsiteX2" fmla="*/ 480697 w 4121796"/>
                <a:gd name="connsiteY2" fmla="*/ 1555952 h 1678022"/>
                <a:gd name="connsiteX3" fmla="*/ 562986 w 4121796"/>
                <a:gd name="connsiteY3" fmla="*/ 1473663 h 1678022"/>
                <a:gd name="connsiteX4" fmla="*/ 645275 w 4121796"/>
                <a:gd name="connsiteY4" fmla="*/ 1555952 h 1678022"/>
                <a:gd name="connsiteX0" fmla="*/ 906475 w 4121796"/>
                <a:gd name="connsiteY0" fmla="*/ 1435522 h 1678022"/>
                <a:gd name="connsiteX1" fmla="*/ 783041 w 4121796"/>
                <a:gd name="connsiteY1" fmla="*/ 1558956 h 1678022"/>
                <a:gd name="connsiteX2" fmla="*/ 659607 w 4121796"/>
                <a:gd name="connsiteY2" fmla="*/ 1435522 h 1678022"/>
                <a:gd name="connsiteX3" fmla="*/ 783041 w 4121796"/>
                <a:gd name="connsiteY3" fmla="*/ 1312088 h 1678022"/>
                <a:gd name="connsiteX4" fmla="*/ 906475 w 4121796"/>
                <a:gd name="connsiteY4" fmla="*/ 1435522 h 1678022"/>
                <a:gd name="connsiteX0" fmla="*/ 4729 w 43256"/>
                <a:gd name="connsiteY0" fmla="*/ 26036 h 48940"/>
                <a:gd name="connsiteX1" fmla="*/ 2196 w 43256"/>
                <a:gd name="connsiteY1" fmla="*/ 25239 h 48940"/>
                <a:gd name="connsiteX2" fmla="*/ 6964 w 43256"/>
                <a:gd name="connsiteY2" fmla="*/ 34758 h 48940"/>
                <a:gd name="connsiteX3" fmla="*/ 5856 w 43256"/>
                <a:gd name="connsiteY3" fmla="*/ 35139 h 48940"/>
                <a:gd name="connsiteX4" fmla="*/ 16514 w 43256"/>
                <a:gd name="connsiteY4" fmla="*/ 38949 h 48940"/>
                <a:gd name="connsiteX5" fmla="*/ 15846 w 43256"/>
                <a:gd name="connsiteY5" fmla="*/ 37209 h 48940"/>
                <a:gd name="connsiteX6" fmla="*/ 28863 w 43256"/>
                <a:gd name="connsiteY6" fmla="*/ 34610 h 48940"/>
                <a:gd name="connsiteX7" fmla="*/ 28596 w 43256"/>
                <a:gd name="connsiteY7" fmla="*/ 36519 h 48940"/>
                <a:gd name="connsiteX8" fmla="*/ 41834 w 43256"/>
                <a:gd name="connsiteY8" fmla="*/ 15213 h 48940"/>
                <a:gd name="connsiteX9" fmla="*/ 40386 w 43256"/>
                <a:gd name="connsiteY9" fmla="*/ 17889 h 48940"/>
                <a:gd name="connsiteX10" fmla="*/ 38360 w 43256"/>
                <a:gd name="connsiteY10" fmla="*/ 5285 h 48940"/>
                <a:gd name="connsiteX11" fmla="*/ 38436 w 43256"/>
                <a:gd name="connsiteY11" fmla="*/ 6549 h 48940"/>
                <a:gd name="connsiteX12" fmla="*/ 29114 w 43256"/>
                <a:gd name="connsiteY12" fmla="*/ 3811 h 48940"/>
                <a:gd name="connsiteX13" fmla="*/ 29856 w 43256"/>
                <a:gd name="connsiteY13" fmla="*/ 2199 h 48940"/>
                <a:gd name="connsiteX14" fmla="*/ 22177 w 43256"/>
                <a:gd name="connsiteY14" fmla="*/ 4579 h 48940"/>
                <a:gd name="connsiteX15" fmla="*/ 22536 w 43256"/>
                <a:gd name="connsiteY15" fmla="*/ 3189 h 48940"/>
                <a:gd name="connsiteX16" fmla="*/ 14036 w 43256"/>
                <a:gd name="connsiteY16" fmla="*/ 5051 h 48940"/>
                <a:gd name="connsiteX17" fmla="*/ 15336 w 43256"/>
                <a:gd name="connsiteY17" fmla="*/ 6399 h 48940"/>
                <a:gd name="connsiteX18" fmla="*/ 4163 w 43256"/>
                <a:gd name="connsiteY18" fmla="*/ 15648 h 48940"/>
                <a:gd name="connsiteX19" fmla="*/ 3936 w 43256"/>
                <a:gd name="connsiteY19" fmla="*/ 14229 h 4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894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121796" h="1678022">
                  <a:moveTo>
                    <a:pt x="456262" y="1636877"/>
                  </a:moveTo>
                  <a:cubicBezTo>
                    <a:pt x="456262" y="1659601"/>
                    <a:pt x="437841" y="1678022"/>
                    <a:pt x="415117" y="1678022"/>
                  </a:cubicBezTo>
                  <a:cubicBezTo>
                    <a:pt x="392393" y="1678022"/>
                    <a:pt x="373972" y="1659601"/>
                    <a:pt x="373972" y="1636877"/>
                  </a:cubicBezTo>
                  <a:cubicBezTo>
                    <a:pt x="373972" y="1614153"/>
                    <a:pt x="392393" y="1595732"/>
                    <a:pt x="415117" y="1595732"/>
                  </a:cubicBezTo>
                  <a:cubicBezTo>
                    <a:pt x="437841" y="1595732"/>
                    <a:pt x="456262" y="1614153"/>
                    <a:pt x="456262" y="1636877"/>
                  </a:cubicBezTo>
                  <a:close/>
                </a:path>
                <a:path w="4121796" h="1678022">
                  <a:moveTo>
                    <a:pt x="645275" y="1555952"/>
                  </a:moveTo>
                  <a:cubicBezTo>
                    <a:pt x="645275" y="1601399"/>
                    <a:pt x="608433" y="1638241"/>
                    <a:pt x="562986" y="1638241"/>
                  </a:cubicBezTo>
                  <a:cubicBezTo>
                    <a:pt x="517539" y="1638241"/>
                    <a:pt x="480697" y="1601399"/>
                    <a:pt x="480697" y="1555952"/>
                  </a:cubicBezTo>
                  <a:cubicBezTo>
                    <a:pt x="480697" y="1510505"/>
                    <a:pt x="517539" y="1473663"/>
                    <a:pt x="562986" y="1473663"/>
                  </a:cubicBezTo>
                  <a:cubicBezTo>
                    <a:pt x="608433" y="1473663"/>
                    <a:pt x="645275" y="1510505"/>
                    <a:pt x="645275" y="1555952"/>
                  </a:cubicBezTo>
                  <a:close/>
                </a:path>
                <a:path w="4121796" h="1678022">
                  <a:moveTo>
                    <a:pt x="906475" y="1435522"/>
                  </a:moveTo>
                  <a:cubicBezTo>
                    <a:pt x="906475" y="1503693"/>
                    <a:pt x="851212" y="1558956"/>
                    <a:pt x="783041" y="1558956"/>
                  </a:cubicBezTo>
                  <a:cubicBezTo>
                    <a:pt x="714870" y="1558956"/>
                    <a:pt x="659607" y="1503693"/>
                    <a:pt x="659607" y="1435522"/>
                  </a:cubicBezTo>
                  <a:cubicBezTo>
                    <a:pt x="659607" y="1367351"/>
                    <a:pt x="714870" y="1312088"/>
                    <a:pt x="783041" y="1312088"/>
                  </a:cubicBezTo>
                  <a:cubicBezTo>
                    <a:pt x="851212" y="1312088"/>
                    <a:pt x="906475" y="1367351"/>
                    <a:pt x="906475" y="1435522"/>
                  </a:cubicBezTo>
                  <a:close/>
                </a:path>
                <a:path w="43256" h="48940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06379" y="4233614"/>
              <a:ext cx="3737998" cy="509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   听</a:t>
              </a:r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老师来读一遍古诗，同学们想象一下古诗描绘的景物。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87624" y="699542"/>
            <a:ext cx="3312368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滁州西涧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唐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韦应物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独怜幽草涧边生，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上有黄鹂深树鸣。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春潮带雨晚来急，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野渡无人舟自横。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" name="Picture 2" descr="http://p2.so.qhimgs1.com/bdr/_240_/t01dce9b0ca41b12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939" y="1324510"/>
            <a:ext cx="3159445" cy="2975432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4281777" y="-16160"/>
            <a:ext cx="3321743" cy="1347929"/>
            <a:chOff x="2765641" y="4416384"/>
            <a:chExt cx="6473138" cy="836958"/>
          </a:xfrm>
        </p:grpSpPr>
        <p:sp>
          <p:nvSpPr>
            <p:cNvPr id="7" name="云形标注 6"/>
            <p:cNvSpPr/>
            <p:nvPr/>
          </p:nvSpPr>
          <p:spPr>
            <a:xfrm>
              <a:off x="2765641" y="4416384"/>
              <a:ext cx="6473138" cy="83695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319 w 3246041"/>
                <a:gd name="connsiteY0" fmla="*/ 1315049 h 1341339"/>
                <a:gd name="connsiteX1" fmla="*/ -36940 w 3246041"/>
                <a:gd name="connsiteY1" fmla="*/ 1352308 h 1341339"/>
                <a:gd name="connsiteX2" fmla="*/ -74199 w 3246041"/>
                <a:gd name="connsiteY2" fmla="*/ 1315049 h 1341339"/>
                <a:gd name="connsiteX3" fmla="*/ -36940 w 3246041"/>
                <a:gd name="connsiteY3" fmla="*/ 1277790 h 1341339"/>
                <a:gd name="connsiteX4" fmla="*/ 319 w 3246041"/>
                <a:gd name="connsiteY4" fmla="*/ 1315049 h 1341339"/>
                <a:gd name="connsiteX0" fmla="*/ 173436 w 3246041"/>
                <a:gd name="connsiteY0" fmla="*/ 1262310 h 1341339"/>
                <a:gd name="connsiteX1" fmla="*/ 98917 w 3246041"/>
                <a:gd name="connsiteY1" fmla="*/ 1336829 h 1341339"/>
                <a:gd name="connsiteX2" fmla="*/ 24398 w 3246041"/>
                <a:gd name="connsiteY2" fmla="*/ 1262310 h 1341339"/>
                <a:gd name="connsiteX3" fmla="*/ 98917 w 3246041"/>
                <a:gd name="connsiteY3" fmla="*/ 1187791 h 1341339"/>
                <a:gd name="connsiteX4" fmla="*/ 173436 w 3246041"/>
                <a:gd name="connsiteY4" fmla="*/ 1262310 h 1341339"/>
                <a:gd name="connsiteX0" fmla="*/ 416021 w 3246041"/>
                <a:gd name="connsiteY0" fmla="*/ 1182605 h 1341339"/>
                <a:gd name="connsiteX1" fmla="*/ 304243 w 3246041"/>
                <a:gd name="connsiteY1" fmla="*/ 1294383 h 1341339"/>
                <a:gd name="connsiteX2" fmla="*/ 192465 w 3246041"/>
                <a:gd name="connsiteY2" fmla="*/ 1182605 h 1341339"/>
                <a:gd name="connsiteX3" fmla="*/ 304243 w 3246041"/>
                <a:gd name="connsiteY3" fmla="*/ 1070827 h 1341339"/>
                <a:gd name="connsiteX4" fmla="*/ 416021 w 3246041"/>
                <a:gd name="connsiteY4" fmla="*/ 1182605 h 1341339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4887 w 44207"/>
                <a:gd name="connsiteY0" fmla="*/ 14229 h 43412"/>
                <a:gd name="connsiteX1" fmla="*/ 6610 w 44207"/>
                <a:gd name="connsiteY1" fmla="*/ 6766 h 43412"/>
                <a:gd name="connsiteX2" fmla="*/ 14992 w 44207"/>
                <a:gd name="connsiteY2" fmla="*/ 5061 h 43412"/>
                <a:gd name="connsiteX3" fmla="*/ 23443 w 44207"/>
                <a:gd name="connsiteY3" fmla="*/ 3291 h 43412"/>
                <a:gd name="connsiteX4" fmla="*/ 26736 w 44207"/>
                <a:gd name="connsiteY4" fmla="*/ 59 h 43412"/>
                <a:gd name="connsiteX5" fmla="*/ 30820 w 44207"/>
                <a:gd name="connsiteY5" fmla="*/ 2340 h 43412"/>
                <a:gd name="connsiteX6" fmla="*/ 36450 w 44207"/>
                <a:gd name="connsiteY6" fmla="*/ 549 h 43412"/>
                <a:gd name="connsiteX7" fmla="*/ 39305 w 44207"/>
                <a:gd name="connsiteY7" fmla="*/ 5435 h 43412"/>
                <a:gd name="connsiteX8" fmla="*/ 42969 w 44207"/>
                <a:gd name="connsiteY8" fmla="*/ 10177 h 43412"/>
                <a:gd name="connsiteX9" fmla="*/ 42805 w 44207"/>
                <a:gd name="connsiteY9" fmla="*/ 15319 h 43412"/>
                <a:gd name="connsiteX10" fmla="*/ 44003 w 44207"/>
                <a:gd name="connsiteY10" fmla="*/ 23181 h 43412"/>
                <a:gd name="connsiteX11" fmla="*/ 38391 w 44207"/>
                <a:gd name="connsiteY11" fmla="*/ 30063 h 43412"/>
                <a:gd name="connsiteX12" fmla="*/ 36382 w 44207"/>
                <a:gd name="connsiteY12" fmla="*/ 35960 h 43412"/>
                <a:gd name="connsiteX13" fmla="*/ 29542 w 44207"/>
                <a:gd name="connsiteY13" fmla="*/ 36674 h 43412"/>
                <a:gd name="connsiteX14" fmla="*/ 24654 w 44207"/>
                <a:gd name="connsiteY14" fmla="*/ 42965 h 43412"/>
                <a:gd name="connsiteX15" fmla="*/ 17467 w 44207"/>
                <a:gd name="connsiteY15" fmla="*/ 39125 h 43412"/>
                <a:gd name="connsiteX16" fmla="*/ 6791 w 44207"/>
                <a:gd name="connsiteY16" fmla="*/ 35331 h 43412"/>
                <a:gd name="connsiteX17" fmla="*/ 2097 w 44207"/>
                <a:gd name="connsiteY17" fmla="*/ 31109 h 43412"/>
                <a:gd name="connsiteX18" fmla="*/ 3100 w 44207"/>
                <a:gd name="connsiteY18" fmla="*/ 25410 h 43412"/>
                <a:gd name="connsiteX19" fmla="*/ 982 w 44207"/>
                <a:gd name="connsiteY19" fmla="*/ 19563 h 43412"/>
                <a:gd name="connsiteX20" fmla="*/ 4850 w 44207"/>
                <a:gd name="connsiteY20" fmla="*/ 14366 h 43412"/>
                <a:gd name="connsiteX21" fmla="*/ 4887 w 44207"/>
                <a:gd name="connsiteY21" fmla="*/ 14229 h 43412"/>
                <a:gd name="connsiteX0" fmla="*/ 74518 w 3321743"/>
                <a:gd name="connsiteY0" fmla="*/ 1310671 h 1347930"/>
                <a:gd name="connsiteX1" fmla="*/ 37259 w 3321743"/>
                <a:gd name="connsiteY1" fmla="*/ 1347930 h 1347930"/>
                <a:gd name="connsiteX2" fmla="*/ 0 w 3321743"/>
                <a:gd name="connsiteY2" fmla="*/ 1310671 h 1347930"/>
                <a:gd name="connsiteX3" fmla="*/ 37259 w 3321743"/>
                <a:gd name="connsiteY3" fmla="*/ 1273412 h 1347930"/>
                <a:gd name="connsiteX4" fmla="*/ 74518 w 3321743"/>
                <a:gd name="connsiteY4" fmla="*/ 1310671 h 1347930"/>
                <a:gd name="connsiteX0" fmla="*/ 247635 w 3321743"/>
                <a:gd name="connsiteY0" fmla="*/ 1257932 h 1347930"/>
                <a:gd name="connsiteX1" fmla="*/ 173116 w 3321743"/>
                <a:gd name="connsiteY1" fmla="*/ 1332451 h 1347930"/>
                <a:gd name="connsiteX2" fmla="*/ 98597 w 3321743"/>
                <a:gd name="connsiteY2" fmla="*/ 1257932 h 1347930"/>
                <a:gd name="connsiteX3" fmla="*/ 173116 w 3321743"/>
                <a:gd name="connsiteY3" fmla="*/ 1183413 h 1347930"/>
                <a:gd name="connsiteX4" fmla="*/ 247635 w 3321743"/>
                <a:gd name="connsiteY4" fmla="*/ 1257932 h 1347930"/>
                <a:gd name="connsiteX0" fmla="*/ 490220 w 3321743"/>
                <a:gd name="connsiteY0" fmla="*/ 1178227 h 1347930"/>
                <a:gd name="connsiteX1" fmla="*/ 378442 w 3321743"/>
                <a:gd name="connsiteY1" fmla="*/ 1290005 h 1347930"/>
                <a:gd name="connsiteX2" fmla="*/ 266664 w 3321743"/>
                <a:gd name="connsiteY2" fmla="*/ 1178227 h 1347930"/>
                <a:gd name="connsiteX3" fmla="*/ 378442 w 3321743"/>
                <a:gd name="connsiteY3" fmla="*/ 1066449 h 1347930"/>
                <a:gd name="connsiteX4" fmla="*/ 490220 w 3321743"/>
                <a:gd name="connsiteY4" fmla="*/ 1178227 h 1347930"/>
                <a:gd name="connsiteX0" fmla="*/ 5680 w 44207"/>
                <a:gd name="connsiteY0" fmla="*/ 26036 h 43412"/>
                <a:gd name="connsiteX1" fmla="*/ 3147 w 44207"/>
                <a:gd name="connsiteY1" fmla="*/ 25239 h 43412"/>
                <a:gd name="connsiteX2" fmla="*/ 7915 w 44207"/>
                <a:gd name="connsiteY2" fmla="*/ 34758 h 43412"/>
                <a:gd name="connsiteX3" fmla="*/ 6807 w 44207"/>
                <a:gd name="connsiteY3" fmla="*/ 35139 h 43412"/>
                <a:gd name="connsiteX4" fmla="*/ 17465 w 44207"/>
                <a:gd name="connsiteY4" fmla="*/ 38949 h 43412"/>
                <a:gd name="connsiteX5" fmla="*/ 16797 w 44207"/>
                <a:gd name="connsiteY5" fmla="*/ 37209 h 43412"/>
                <a:gd name="connsiteX6" fmla="*/ 29814 w 44207"/>
                <a:gd name="connsiteY6" fmla="*/ 34610 h 43412"/>
                <a:gd name="connsiteX7" fmla="*/ 29547 w 44207"/>
                <a:gd name="connsiteY7" fmla="*/ 36519 h 43412"/>
                <a:gd name="connsiteX8" fmla="*/ 42785 w 44207"/>
                <a:gd name="connsiteY8" fmla="*/ 15213 h 43412"/>
                <a:gd name="connsiteX9" fmla="*/ 41337 w 44207"/>
                <a:gd name="connsiteY9" fmla="*/ 17889 h 43412"/>
                <a:gd name="connsiteX10" fmla="*/ 39311 w 44207"/>
                <a:gd name="connsiteY10" fmla="*/ 5285 h 43412"/>
                <a:gd name="connsiteX11" fmla="*/ 39387 w 44207"/>
                <a:gd name="connsiteY11" fmla="*/ 6549 h 43412"/>
                <a:gd name="connsiteX12" fmla="*/ 30065 w 44207"/>
                <a:gd name="connsiteY12" fmla="*/ 3811 h 43412"/>
                <a:gd name="connsiteX13" fmla="*/ 30807 w 44207"/>
                <a:gd name="connsiteY13" fmla="*/ 2199 h 43412"/>
                <a:gd name="connsiteX14" fmla="*/ 23128 w 44207"/>
                <a:gd name="connsiteY14" fmla="*/ 4579 h 43412"/>
                <a:gd name="connsiteX15" fmla="*/ 23487 w 44207"/>
                <a:gd name="connsiteY15" fmla="*/ 3189 h 43412"/>
                <a:gd name="connsiteX16" fmla="*/ 14987 w 44207"/>
                <a:gd name="connsiteY16" fmla="*/ 5051 h 43412"/>
                <a:gd name="connsiteX17" fmla="*/ 16287 w 44207"/>
                <a:gd name="connsiteY17" fmla="*/ 6399 h 43412"/>
                <a:gd name="connsiteX18" fmla="*/ 5114 w 44207"/>
                <a:gd name="connsiteY18" fmla="*/ 15648 h 43412"/>
                <a:gd name="connsiteX19" fmla="*/ 4887 w 44207"/>
                <a:gd name="connsiteY19" fmla="*/ 14229 h 4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207" h="43412">
                  <a:moveTo>
                    <a:pt x="4887" y="14229"/>
                  </a:moveTo>
                  <a:cubicBezTo>
                    <a:pt x="4616" y="11516"/>
                    <a:pt x="5248" y="8780"/>
                    <a:pt x="6610" y="6766"/>
                  </a:cubicBezTo>
                  <a:cubicBezTo>
                    <a:pt x="8762" y="3585"/>
                    <a:pt x="12251" y="2876"/>
                    <a:pt x="14992" y="5061"/>
                  </a:cubicBezTo>
                  <a:cubicBezTo>
                    <a:pt x="16665" y="768"/>
                    <a:pt x="20901" y="-119"/>
                    <a:pt x="23443" y="3291"/>
                  </a:cubicBezTo>
                  <a:cubicBezTo>
                    <a:pt x="24084" y="1542"/>
                    <a:pt x="25315" y="333"/>
                    <a:pt x="26736" y="59"/>
                  </a:cubicBezTo>
                  <a:cubicBezTo>
                    <a:pt x="28300" y="-243"/>
                    <a:pt x="29862" y="629"/>
                    <a:pt x="30820" y="2340"/>
                  </a:cubicBezTo>
                  <a:cubicBezTo>
                    <a:pt x="32202" y="126"/>
                    <a:pt x="34488" y="-601"/>
                    <a:pt x="36450" y="549"/>
                  </a:cubicBezTo>
                  <a:cubicBezTo>
                    <a:pt x="37945" y="1425"/>
                    <a:pt x="39017" y="3259"/>
                    <a:pt x="39305" y="5435"/>
                  </a:cubicBezTo>
                  <a:cubicBezTo>
                    <a:pt x="41033" y="6077"/>
                    <a:pt x="42409" y="7857"/>
                    <a:pt x="42969" y="10177"/>
                  </a:cubicBezTo>
                  <a:cubicBezTo>
                    <a:pt x="43376" y="11861"/>
                    <a:pt x="43318" y="13690"/>
                    <a:pt x="42805" y="15319"/>
                  </a:cubicBezTo>
                  <a:cubicBezTo>
                    <a:pt x="44066" y="17553"/>
                    <a:pt x="44507" y="20449"/>
                    <a:pt x="44003" y="23181"/>
                  </a:cubicBezTo>
                  <a:cubicBezTo>
                    <a:pt x="43333" y="26813"/>
                    <a:pt x="41115" y="29533"/>
                    <a:pt x="38391" y="30063"/>
                  </a:cubicBezTo>
                  <a:cubicBezTo>
                    <a:pt x="38378" y="32330"/>
                    <a:pt x="37645" y="34480"/>
                    <a:pt x="36382" y="35960"/>
                  </a:cubicBezTo>
                  <a:cubicBezTo>
                    <a:pt x="34463" y="38209"/>
                    <a:pt x="31691" y="38498"/>
                    <a:pt x="29542" y="36674"/>
                  </a:cubicBezTo>
                  <a:cubicBezTo>
                    <a:pt x="28847" y="39807"/>
                    <a:pt x="26986" y="42202"/>
                    <a:pt x="24654" y="42965"/>
                  </a:cubicBezTo>
                  <a:cubicBezTo>
                    <a:pt x="21906" y="43864"/>
                    <a:pt x="19038" y="42332"/>
                    <a:pt x="17467" y="39125"/>
                  </a:cubicBezTo>
                  <a:cubicBezTo>
                    <a:pt x="13759" y="42169"/>
                    <a:pt x="8943" y="40458"/>
                    <a:pt x="6791" y="35331"/>
                  </a:cubicBezTo>
                  <a:cubicBezTo>
                    <a:pt x="4677" y="35668"/>
                    <a:pt x="2692" y="33883"/>
                    <a:pt x="2097" y="31109"/>
                  </a:cubicBezTo>
                  <a:cubicBezTo>
                    <a:pt x="1666" y="29102"/>
                    <a:pt x="2047" y="26936"/>
                    <a:pt x="3100" y="25410"/>
                  </a:cubicBezTo>
                  <a:cubicBezTo>
                    <a:pt x="1606" y="24213"/>
                    <a:pt x="774" y="21916"/>
                    <a:pt x="982" y="19563"/>
                  </a:cubicBezTo>
                  <a:cubicBezTo>
                    <a:pt x="1226" y="16808"/>
                    <a:pt x="2832" y="14650"/>
                    <a:pt x="4850" y="14366"/>
                  </a:cubicBezTo>
                  <a:cubicBezTo>
                    <a:pt x="4862" y="14320"/>
                    <a:pt x="4875" y="14275"/>
                    <a:pt x="4887" y="14229"/>
                  </a:cubicBezTo>
                  <a:close/>
                </a:path>
                <a:path w="3321743" h="1347930">
                  <a:moveTo>
                    <a:pt x="74518" y="1310671"/>
                  </a:moveTo>
                  <a:cubicBezTo>
                    <a:pt x="74518" y="1331249"/>
                    <a:pt x="57837" y="1347930"/>
                    <a:pt x="37259" y="1347930"/>
                  </a:cubicBezTo>
                  <a:cubicBezTo>
                    <a:pt x="16681" y="1347930"/>
                    <a:pt x="0" y="1331249"/>
                    <a:pt x="0" y="1310671"/>
                  </a:cubicBezTo>
                  <a:cubicBezTo>
                    <a:pt x="0" y="1290093"/>
                    <a:pt x="16681" y="1273412"/>
                    <a:pt x="37259" y="1273412"/>
                  </a:cubicBezTo>
                  <a:cubicBezTo>
                    <a:pt x="57837" y="1273412"/>
                    <a:pt x="74518" y="1290093"/>
                    <a:pt x="74518" y="1310671"/>
                  </a:cubicBezTo>
                  <a:close/>
                </a:path>
                <a:path w="3321743" h="1347930">
                  <a:moveTo>
                    <a:pt x="247635" y="1257932"/>
                  </a:moveTo>
                  <a:cubicBezTo>
                    <a:pt x="247635" y="1299088"/>
                    <a:pt x="214272" y="1332451"/>
                    <a:pt x="173116" y="1332451"/>
                  </a:cubicBezTo>
                  <a:cubicBezTo>
                    <a:pt x="131960" y="1332451"/>
                    <a:pt x="98597" y="1299088"/>
                    <a:pt x="98597" y="1257932"/>
                  </a:cubicBezTo>
                  <a:cubicBezTo>
                    <a:pt x="98597" y="1216776"/>
                    <a:pt x="131960" y="1183413"/>
                    <a:pt x="173116" y="1183413"/>
                  </a:cubicBezTo>
                  <a:cubicBezTo>
                    <a:pt x="214272" y="1183413"/>
                    <a:pt x="247635" y="1216776"/>
                    <a:pt x="247635" y="1257932"/>
                  </a:cubicBezTo>
                  <a:close/>
                </a:path>
                <a:path w="3321743" h="1347930">
                  <a:moveTo>
                    <a:pt x="490220" y="1178227"/>
                  </a:moveTo>
                  <a:cubicBezTo>
                    <a:pt x="490220" y="1239960"/>
                    <a:pt x="440175" y="1290005"/>
                    <a:pt x="378442" y="1290005"/>
                  </a:cubicBezTo>
                  <a:cubicBezTo>
                    <a:pt x="316709" y="1290005"/>
                    <a:pt x="266664" y="1239960"/>
                    <a:pt x="266664" y="1178227"/>
                  </a:cubicBezTo>
                  <a:cubicBezTo>
                    <a:pt x="266664" y="1116494"/>
                    <a:pt x="316709" y="1066449"/>
                    <a:pt x="378442" y="1066449"/>
                  </a:cubicBezTo>
                  <a:cubicBezTo>
                    <a:pt x="440175" y="1066449"/>
                    <a:pt x="490220" y="1116494"/>
                    <a:pt x="490220" y="1178227"/>
                  </a:cubicBezTo>
                  <a:close/>
                </a:path>
                <a:path w="44207" h="43412" fill="none" extrusionOk="0">
                  <a:moveTo>
                    <a:pt x="5680" y="26036"/>
                  </a:moveTo>
                  <a:cubicBezTo>
                    <a:pt x="4796" y="26130"/>
                    <a:pt x="3912" y="25852"/>
                    <a:pt x="3147" y="25239"/>
                  </a:cubicBezTo>
                  <a:moveTo>
                    <a:pt x="7915" y="34758"/>
                  </a:moveTo>
                  <a:cubicBezTo>
                    <a:pt x="7560" y="34951"/>
                    <a:pt x="7187" y="35079"/>
                    <a:pt x="6807" y="35139"/>
                  </a:cubicBezTo>
                  <a:moveTo>
                    <a:pt x="17465" y="38949"/>
                  </a:moveTo>
                  <a:cubicBezTo>
                    <a:pt x="17198" y="38403"/>
                    <a:pt x="16974" y="37820"/>
                    <a:pt x="16797" y="37209"/>
                  </a:cubicBezTo>
                  <a:moveTo>
                    <a:pt x="29814" y="34610"/>
                  </a:moveTo>
                  <a:cubicBezTo>
                    <a:pt x="29775" y="35257"/>
                    <a:pt x="29685" y="35897"/>
                    <a:pt x="29547" y="36519"/>
                  </a:cubicBezTo>
                  <a:moveTo>
                    <a:pt x="42785" y="15213"/>
                  </a:moveTo>
                  <a:cubicBezTo>
                    <a:pt x="42460" y="16245"/>
                    <a:pt x="41965" y="17161"/>
                    <a:pt x="41337" y="17889"/>
                  </a:cubicBezTo>
                  <a:moveTo>
                    <a:pt x="39311" y="5285"/>
                  </a:moveTo>
                  <a:cubicBezTo>
                    <a:pt x="39366" y="5702"/>
                    <a:pt x="39392" y="6125"/>
                    <a:pt x="39387" y="6549"/>
                  </a:cubicBezTo>
                  <a:moveTo>
                    <a:pt x="30065" y="3811"/>
                  </a:moveTo>
                  <a:cubicBezTo>
                    <a:pt x="30254" y="3228"/>
                    <a:pt x="30503" y="2685"/>
                    <a:pt x="30807" y="2199"/>
                  </a:cubicBezTo>
                  <a:moveTo>
                    <a:pt x="23128" y="4579"/>
                  </a:moveTo>
                  <a:cubicBezTo>
                    <a:pt x="23205" y="4097"/>
                    <a:pt x="23326" y="3630"/>
                    <a:pt x="23487" y="3189"/>
                  </a:cubicBezTo>
                  <a:moveTo>
                    <a:pt x="14987" y="5051"/>
                  </a:moveTo>
                  <a:cubicBezTo>
                    <a:pt x="15459" y="5427"/>
                    <a:pt x="15895" y="5880"/>
                    <a:pt x="16287" y="6399"/>
                  </a:cubicBezTo>
                  <a:moveTo>
                    <a:pt x="5114" y="15648"/>
                  </a:moveTo>
                  <a:cubicBezTo>
                    <a:pt x="5011" y="15184"/>
                    <a:pt x="4935" y="14710"/>
                    <a:pt x="4887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60497" y="4489683"/>
              <a:ext cx="5489170" cy="592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8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同学们结合插图来诵读古诗吧！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94835" y="1491630"/>
            <a:ext cx="7837605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4863">
              <a:lnSpc>
                <a:spcPct val="11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借助关键语句能帮助我们概括一段话的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大意。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654463"/>
            <a:ext cx="2269879" cy="693151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720917" y="63496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交流平台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62933"/>
            <a:ext cx="443315" cy="551442"/>
          </a:xfrm>
          <a:prstGeom prst="rect">
            <a:avLst/>
          </a:prstGeom>
        </p:spPr>
      </p:pic>
      <p:sp>
        <p:nvSpPr>
          <p:cNvPr id="20" name="文本框 15"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3113831" y="125219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21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13166" y="23615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2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79372" y="23615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9" name="矩形 8"/>
          <p:cNvSpPr/>
          <p:nvPr/>
        </p:nvSpPr>
        <p:spPr>
          <a:xfrm>
            <a:off x="694835" y="3832711"/>
            <a:ext cx="7992888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>
              <a:lnSpc>
                <a:spcPct val="11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关键语句可能在一段话中的不同位置。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5918" y="2571750"/>
            <a:ext cx="7772505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>
              <a:lnSpc>
                <a:spcPct val="11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有时候，一段话的大意需要根据关键语句的提示进行概括。</a:t>
            </a:r>
          </a:p>
        </p:txBody>
      </p:sp>
    </p:spTree>
    <p:extLst>
      <p:ext uri="{BB962C8B-B14F-4D97-AF65-F5344CB8AC3E}">
        <p14:creationId xmlns:p14="http://schemas.microsoft.com/office/powerpoint/2010/main" val="42935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11560" y="523582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比如：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鲜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花朵朵，争奇斗艳，芬芳迷人。要是我们留心观察，就会发现，一天之内，不同的花开放的时间是不同的。凌晨四点，牵牛花吹起了紫色的小喇叭；五点左右，艳丽的蔷薇绽开了笑脸；七点，睡莲从梦中醒来；中午十二点左右，午时花开花了；下午三点，万寿菊欣然怒放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；五点，紫茉莉苏醒过来；月光花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在七点左右舒展开自己的花瓣；夜来香在晚上八点开花；昙花却在九点左右含笑一现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74424" y="1294460"/>
            <a:ext cx="7344816" cy="745802"/>
            <a:chOff x="899592" y="1969964"/>
            <a:chExt cx="7344816" cy="74580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99592" y="2355726"/>
              <a:ext cx="73448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99592" y="2715766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165320" y="1969964"/>
              <a:ext cx="2079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548272" y="145424"/>
            <a:ext cx="3905854" cy="751427"/>
            <a:chOff x="3270116" y="4189931"/>
            <a:chExt cx="3905854" cy="751427"/>
          </a:xfrm>
        </p:grpSpPr>
        <p:sp>
          <p:nvSpPr>
            <p:cNvPr id="19" name="云形标注 18"/>
            <p:cNvSpPr/>
            <p:nvPr/>
          </p:nvSpPr>
          <p:spPr>
            <a:xfrm>
              <a:off x="3270116" y="4189931"/>
              <a:ext cx="3905854" cy="75142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604792 w 3900797"/>
                <a:gd name="connsiteY0" fmla="*/ 736028 h 628176"/>
                <a:gd name="connsiteX1" fmla="*/ 587343 w 3900797"/>
                <a:gd name="connsiteY1" fmla="*/ 753477 h 628176"/>
                <a:gd name="connsiteX2" fmla="*/ 569894 w 3900797"/>
                <a:gd name="connsiteY2" fmla="*/ 736028 h 628176"/>
                <a:gd name="connsiteX3" fmla="*/ 587343 w 3900797"/>
                <a:gd name="connsiteY3" fmla="*/ 718579 h 628176"/>
                <a:gd name="connsiteX4" fmla="*/ 604792 w 3900797"/>
                <a:gd name="connsiteY4" fmla="*/ 736028 h 628176"/>
                <a:gd name="connsiteX0" fmla="*/ 765438 w 3900797"/>
                <a:gd name="connsiteY0" fmla="*/ 691700 h 628176"/>
                <a:gd name="connsiteX1" fmla="*/ 730539 w 3900797"/>
                <a:gd name="connsiteY1" fmla="*/ 726599 h 628176"/>
                <a:gd name="connsiteX2" fmla="*/ 695640 w 3900797"/>
                <a:gd name="connsiteY2" fmla="*/ 691700 h 628176"/>
                <a:gd name="connsiteX3" fmla="*/ 730539 w 3900797"/>
                <a:gd name="connsiteY3" fmla="*/ 656801 h 628176"/>
                <a:gd name="connsiteX4" fmla="*/ 765438 w 3900797"/>
                <a:gd name="connsiteY4" fmla="*/ 691700 h 628176"/>
                <a:gd name="connsiteX0" fmla="*/ 959422 w 3900797"/>
                <a:gd name="connsiteY0" fmla="*/ 637054 h 628176"/>
                <a:gd name="connsiteX1" fmla="*/ 907074 w 3900797"/>
                <a:gd name="connsiteY1" fmla="*/ 689402 h 628176"/>
                <a:gd name="connsiteX2" fmla="*/ 854726 w 3900797"/>
                <a:gd name="connsiteY2" fmla="*/ 637054 h 628176"/>
                <a:gd name="connsiteX3" fmla="*/ 907074 w 3900797"/>
                <a:gd name="connsiteY3" fmla="*/ 584706 h 628176"/>
                <a:gd name="connsiteX4" fmla="*/ 959422 w 3900797"/>
                <a:gd name="connsiteY4" fmla="*/ 637054 h 628176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51676"/>
                <a:gd name="connsiteX1" fmla="*/ 5659 w 43256"/>
                <a:gd name="connsiteY1" fmla="*/ 6766 h 51676"/>
                <a:gd name="connsiteX2" fmla="*/ 14041 w 43256"/>
                <a:gd name="connsiteY2" fmla="*/ 5061 h 51676"/>
                <a:gd name="connsiteX3" fmla="*/ 22492 w 43256"/>
                <a:gd name="connsiteY3" fmla="*/ 3291 h 51676"/>
                <a:gd name="connsiteX4" fmla="*/ 25785 w 43256"/>
                <a:gd name="connsiteY4" fmla="*/ 59 h 51676"/>
                <a:gd name="connsiteX5" fmla="*/ 29869 w 43256"/>
                <a:gd name="connsiteY5" fmla="*/ 2340 h 51676"/>
                <a:gd name="connsiteX6" fmla="*/ 35499 w 43256"/>
                <a:gd name="connsiteY6" fmla="*/ 549 h 51676"/>
                <a:gd name="connsiteX7" fmla="*/ 38354 w 43256"/>
                <a:gd name="connsiteY7" fmla="*/ 5435 h 51676"/>
                <a:gd name="connsiteX8" fmla="*/ 42018 w 43256"/>
                <a:gd name="connsiteY8" fmla="*/ 10177 h 51676"/>
                <a:gd name="connsiteX9" fmla="*/ 41854 w 43256"/>
                <a:gd name="connsiteY9" fmla="*/ 15319 h 51676"/>
                <a:gd name="connsiteX10" fmla="*/ 43052 w 43256"/>
                <a:gd name="connsiteY10" fmla="*/ 23181 h 51676"/>
                <a:gd name="connsiteX11" fmla="*/ 37440 w 43256"/>
                <a:gd name="connsiteY11" fmla="*/ 30063 h 51676"/>
                <a:gd name="connsiteX12" fmla="*/ 35431 w 43256"/>
                <a:gd name="connsiteY12" fmla="*/ 35960 h 51676"/>
                <a:gd name="connsiteX13" fmla="*/ 28591 w 43256"/>
                <a:gd name="connsiteY13" fmla="*/ 36674 h 51676"/>
                <a:gd name="connsiteX14" fmla="*/ 23703 w 43256"/>
                <a:gd name="connsiteY14" fmla="*/ 42965 h 51676"/>
                <a:gd name="connsiteX15" fmla="*/ 16516 w 43256"/>
                <a:gd name="connsiteY15" fmla="*/ 39125 h 51676"/>
                <a:gd name="connsiteX16" fmla="*/ 5840 w 43256"/>
                <a:gd name="connsiteY16" fmla="*/ 35331 h 51676"/>
                <a:gd name="connsiteX17" fmla="*/ 1146 w 43256"/>
                <a:gd name="connsiteY17" fmla="*/ 31109 h 51676"/>
                <a:gd name="connsiteX18" fmla="*/ 2149 w 43256"/>
                <a:gd name="connsiteY18" fmla="*/ 25410 h 51676"/>
                <a:gd name="connsiteX19" fmla="*/ 31 w 43256"/>
                <a:gd name="connsiteY19" fmla="*/ 19563 h 51676"/>
                <a:gd name="connsiteX20" fmla="*/ 3899 w 43256"/>
                <a:gd name="connsiteY20" fmla="*/ 14366 h 51676"/>
                <a:gd name="connsiteX21" fmla="*/ 3936 w 43256"/>
                <a:gd name="connsiteY21" fmla="*/ 14229 h 51676"/>
                <a:gd name="connsiteX0" fmla="*/ 608043 w 3905854"/>
                <a:gd name="connsiteY0" fmla="*/ 733978 h 751427"/>
                <a:gd name="connsiteX1" fmla="*/ 590594 w 3905854"/>
                <a:gd name="connsiteY1" fmla="*/ 751427 h 751427"/>
                <a:gd name="connsiteX2" fmla="*/ 573145 w 3905854"/>
                <a:gd name="connsiteY2" fmla="*/ 733978 h 751427"/>
                <a:gd name="connsiteX3" fmla="*/ 590594 w 3905854"/>
                <a:gd name="connsiteY3" fmla="*/ 716529 h 751427"/>
                <a:gd name="connsiteX4" fmla="*/ 608043 w 3905854"/>
                <a:gd name="connsiteY4" fmla="*/ 733978 h 751427"/>
                <a:gd name="connsiteX0" fmla="*/ 768689 w 3905854"/>
                <a:gd name="connsiteY0" fmla="*/ 689650 h 751427"/>
                <a:gd name="connsiteX1" fmla="*/ 733790 w 3905854"/>
                <a:gd name="connsiteY1" fmla="*/ 724549 h 751427"/>
                <a:gd name="connsiteX2" fmla="*/ 698891 w 3905854"/>
                <a:gd name="connsiteY2" fmla="*/ 689650 h 751427"/>
                <a:gd name="connsiteX3" fmla="*/ 733790 w 3905854"/>
                <a:gd name="connsiteY3" fmla="*/ 654751 h 751427"/>
                <a:gd name="connsiteX4" fmla="*/ 768689 w 3905854"/>
                <a:gd name="connsiteY4" fmla="*/ 689650 h 751427"/>
                <a:gd name="connsiteX0" fmla="*/ 962673 w 3905854"/>
                <a:gd name="connsiteY0" fmla="*/ 635004 h 751427"/>
                <a:gd name="connsiteX1" fmla="*/ 910325 w 3905854"/>
                <a:gd name="connsiteY1" fmla="*/ 687352 h 751427"/>
                <a:gd name="connsiteX2" fmla="*/ 857977 w 3905854"/>
                <a:gd name="connsiteY2" fmla="*/ 635004 h 751427"/>
                <a:gd name="connsiteX3" fmla="*/ 910325 w 3905854"/>
                <a:gd name="connsiteY3" fmla="*/ 582656 h 751427"/>
                <a:gd name="connsiteX4" fmla="*/ 962673 w 3905854"/>
                <a:gd name="connsiteY4" fmla="*/ 635004 h 751427"/>
                <a:gd name="connsiteX0" fmla="*/ 4729 w 43256"/>
                <a:gd name="connsiteY0" fmla="*/ 26036 h 51676"/>
                <a:gd name="connsiteX1" fmla="*/ 2196 w 43256"/>
                <a:gd name="connsiteY1" fmla="*/ 25239 h 51676"/>
                <a:gd name="connsiteX2" fmla="*/ 6964 w 43256"/>
                <a:gd name="connsiteY2" fmla="*/ 34758 h 51676"/>
                <a:gd name="connsiteX3" fmla="*/ 5856 w 43256"/>
                <a:gd name="connsiteY3" fmla="*/ 35139 h 51676"/>
                <a:gd name="connsiteX4" fmla="*/ 16514 w 43256"/>
                <a:gd name="connsiteY4" fmla="*/ 38949 h 51676"/>
                <a:gd name="connsiteX5" fmla="*/ 15846 w 43256"/>
                <a:gd name="connsiteY5" fmla="*/ 37209 h 51676"/>
                <a:gd name="connsiteX6" fmla="*/ 28863 w 43256"/>
                <a:gd name="connsiteY6" fmla="*/ 34610 h 51676"/>
                <a:gd name="connsiteX7" fmla="*/ 28596 w 43256"/>
                <a:gd name="connsiteY7" fmla="*/ 36519 h 51676"/>
                <a:gd name="connsiteX8" fmla="*/ 41834 w 43256"/>
                <a:gd name="connsiteY8" fmla="*/ 15213 h 51676"/>
                <a:gd name="connsiteX9" fmla="*/ 40386 w 43256"/>
                <a:gd name="connsiteY9" fmla="*/ 17889 h 51676"/>
                <a:gd name="connsiteX10" fmla="*/ 38360 w 43256"/>
                <a:gd name="connsiteY10" fmla="*/ 5285 h 51676"/>
                <a:gd name="connsiteX11" fmla="*/ 38436 w 43256"/>
                <a:gd name="connsiteY11" fmla="*/ 6549 h 51676"/>
                <a:gd name="connsiteX12" fmla="*/ 29114 w 43256"/>
                <a:gd name="connsiteY12" fmla="*/ 3811 h 51676"/>
                <a:gd name="connsiteX13" fmla="*/ 29856 w 43256"/>
                <a:gd name="connsiteY13" fmla="*/ 2199 h 51676"/>
                <a:gd name="connsiteX14" fmla="*/ 22177 w 43256"/>
                <a:gd name="connsiteY14" fmla="*/ 4579 h 51676"/>
                <a:gd name="connsiteX15" fmla="*/ 22536 w 43256"/>
                <a:gd name="connsiteY15" fmla="*/ 3189 h 51676"/>
                <a:gd name="connsiteX16" fmla="*/ 14036 w 43256"/>
                <a:gd name="connsiteY16" fmla="*/ 5051 h 51676"/>
                <a:gd name="connsiteX17" fmla="*/ 15336 w 43256"/>
                <a:gd name="connsiteY17" fmla="*/ 6399 h 51676"/>
                <a:gd name="connsiteX18" fmla="*/ 4163 w 43256"/>
                <a:gd name="connsiteY18" fmla="*/ 15648 h 51676"/>
                <a:gd name="connsiteX19" fmla="*/ 3936 w 43256"/>
                <a:gd name="connsiteY19" fmla="*/ 14229 h 5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51676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3905854" h="751427">
                  <a:moveTo>
                    <a:pt x="608043" y="733978"/>
                  </a:moveTo>
                  <a:cubicBezTo>
                    <a:pt x="608043" y="743615"/>
                    <a:pt x="600231" y="751427"/>
                    <a:pt x="590594" y="751427"/>
                  </a:cubicBezTo>
                  <a:cubicBezTo>
                    <a:pt x="580957" y="751427"/>
                    <a:pt x="573145" y="743615"/>
                    <a:pt x="573145" y="733978"/>
                  </a:cubicBezTo>
                  <a:cubicBezTo>
                    <a:pt x="573145" y="724341"/>
                    <a:pt x="580957" y="716529"/>
                    <a:pt x="590594" y="716529"/>
                  </a:cubicBezTo>
                  <a:cubicBezTo>
                    <a:pt x="600231" y="716529"/>
                    <a:pt x="608043" y="724341"/>
                    <a:pt x="608043" y="733978"/>
                  </a:cubicBezTo>
                  <a:close/>
                </a:path>
                <a:path w="3905854" h="751427">
                  <a:moveTo>
                    <a:pt x="768689" y="689650"/>
                  </a:moveTo>
                  <a:cubicBezTo>
                    <a:pt x="768689" y="708924"/>
                    <a:pt x="753064" y="724549"/>
                    <a:pt x="733790" y="724549"/>
                  </a:cubicBezTo>
                  <a:cubicBezTo>
                    <a:pt x="714516" y="724549"/>
                    <a:pt x="698891" y="708924"/>
                    <a:pt x="698891" y="689650"/>
                  </a:cubicBezTo>
                  <a:cubicBezTo>
                    <a:pt x="698891" y="670376"/>
                    <a:pt x="714516" y="654751"/>
                    <a:pt x="733790" y="654751"/>
                  </a:cubicBezTo>
                  <a:cubicBezTo>
                    <a:pt x="753064" y="654751"/>
                    <a:pt x="768689" y="670376"/>
                    <a:pt x="768689" y="689650"/>
                  </a:cubicBezTo>
                  <a:close/>
                </a:path>
                <a:path w="3905854" h="751427">
                  <a:moveTo>
                    <a:pt x="962673" y="635004"/>
                  </a:moveTo>
                  <a:cubicBezTo>
                    <a:pt x="962673" y="663915"/>
                    <a:pt x="939236" y="687352"/>
                    <a:pt x="910325" y="687352"/>
                  </a:cubicBezTo>
                  <a:cubicBezTo>
                    <a:pt x="881414" y="687352"/>
                    <a:pt x="857977" y="663915"/>
                    <a:pt x="857977" y="635004"/>
                  </a:cubicBezTo>
                  <a:cubicBezTo>
                    <a:pt x="857977" y="606093"/>
                    <a:pt x="881414" y="582656"/>
                    <a:pt x="910325" y="582656"/>
                  </a:cubicBezTo>
                  <a:cubicBezTo>
                    <a:pt x="939236" y="582656"/>
                    <a:pt x="962673" y="606093"/>
                    <a:pt x="962673" y="635004"/>
                  </a:cubicBezTo>
                  <a:close/>
                </a:path>
                <a:path w="43256" h="51676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537012" y="4270325"/>
              <a:ext cx="35552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哪句话是关键语句呢？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609683" y="4000581"/>
            <a:ext cx="8083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段</a:t>
            </a: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话的大意：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一天之内，不同的花开放的时间是不同的。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808542" y="2826435"/>
            <a:ext cx="4726083" cy="1241642"/>
            <a:chOff x="2859850" y="3899917"/>
            <a:chExt cx="4726083" cy="1241642"/>
          </a:xfrm>
        </p:grpSpPr>
        <p:sp>
          <p:nvSpPr>
            <p:cNvPr id="23" name="云形标注 22"/>
            <p:cNvSpPr/>
            <p:nvPr/>
          </p:nvSpPr>
          <p:spPr>
            <a:xfrm>
              <a:off x="2859850" y="3899917"/>
              <a:ext cx="4726083" cy="124164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06167 w 4719965"/>
                <a:gd name="connsiteY0" fmla="*/ 1211931 h 1212016"/>
                <a:gd name="connsiteX1" fmla="*/ 372500 w 4719965"/>
                <a:gd name="connsiteY1" fmla="*/ 1245598 h 1212016"/>
                <a:gd name="connsiteX2" fmla="*/ 338833 w 4719965"/>
                <a:gd name="connsiteY2" fmla="*/ 1211931 h 1212016"/>
                <a:gd name="connsiteX3" fmla="*/ 372500 w 4719965"/>
                <a:gd name="connsiteY3" fmla="*/ 1178264 h 1212016"/>
                <a:gd name="connsiteX4" fmla="*/ 406167 w 4719965"/>
                <a:gd name="connsiteY4" fmla="*/ 1211931 h 1212016"/>
                <a:gd name="connsiteX0" fmla="*/ 574082 w 4719965"/>
                <a:gd name="connsiteY0" fmla="*/ 1171003 h 1212016"/>
                <a:gd name="connsiteX1" fmla="*/ 506748 w 4719965"/>
                <a:gd name="connsiteY1" fmla="*/ 1238337 h 1212016"/>
                <a:gd name="connsiteX2" fmla="*/ 439414 w 4719965"/>
                <a:gd name="connsiteY2" fmla="*/ 1171003 h 1212016"/>
                <a:gd name="connsiteX3" fmla="*/ 506748 w 4719965"/>
                <a:gd name="connsiteY3" fmla="*/ 1103669 h 1212016"/>
                <a:gd name="connsiteX4" fmla="*/ 574082 w 4719965"/>
                <a:gd name="connsiteY4" fmla="*/ 1171003 h 1212016"/>
                <a:gd name="connsiteX0" fmla="*/ 806404 w 4719965"/>
                <a:gd name="connsiteY0" fmla="*/ 1110439 h 1212016"/>
                <a:gd name="connsiteX1" fmla="*/ 705403 w 4719965"/>
                <a:gd name="connsiteY1" fmla="*/ 1211440 h 1212016"/>
                <a:gd name="connsiteX2" fmla="*/ 604402 w 4719965"/>
                <a:gd name="connsiteY2" fmla="*/ 1110439 h 1212016"/>
                <a:gd name="connsiteX3" fmla="*/ 705403 w 4719965"/>
                <a:gd name="connsiteY3" fmla="*/ 1009438 h 1212016"/>
                <a:gd name="connsiteX4" fmla="*/ 806404 w 4719965"/>
                <a:gd name="connsiteY4" fmla="*/ 1110439 h 1212016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4256"/>
                <a:gd name="connsiteX1" fmla="*/ 5659 w 43256"/>
                <a:gd name="connsiteY1" fmla="*/ 6766 h 44256"/>
                <a:gd name="connsiteX2" fmla="*/ 14041 w 43256"/>
                <a:gd name="connsiteY2" fmla="*/ 5061 h 44256"/>
                <a:gd name="connsiteX3" fmla="*/ 22492 w 43256"/>
                <a:gd name="connsiteY3" fmla="*/ 3291 h 44256"/>
                <a:gd name="connsiteX4" fmla="*/ 25785 w 43256"/>
                <a:gd name="connsiteY4" fmla="*/ 59 h 44256"/>
                <a:gd name="connsiteX5" fmla="*/ 29869 w 43256"/>
                <a:gd name="connsiteY5" fmla="*/ 2340 h 44256"/>
                <a:gd name="connsiteX6" fmla="*/ 35499 w 43256"/>
                <a:gd name="connsiteY6" fmla="*/ 549 h 44256"/>
                <a:gd name="connsiteX7" fmla="*/ 38354 w 43256"/>
                <a:gd name="connsiteY7" fmla="*/ 5435 h 44256"/>
                <a:gd name="connsiteX8" fmla="*/ 42018 w 43256"/>
                <a:gd name="connsiteY8" fmla="*/ 10177 h 44256"/>
                <a:gd name="connsiteX9" fmla="*/ 41854 w 43256"/>
                <a:gd name="connsiteY9" fmla="*/ 15319 h 44256"/>
                <a:gd name="connsiteX10" fmla="*/ 43052 w 43256"/>
                <a:gd name="connsiteY10" fmla="*/ 23181 h 44256"/>
                <a:gd name="connsiteX11" fmla="*/ 37440 w 43256"/>
                <a:gd name="connsiteY11" fmla="*/ 30063 h 44256"/>
                <a:gd name="connsiteX12" fmla="*/ 35431 w 43256"/>
                <a:gd name="connsiteY12" fmla="*/ 35960 h 44256"/>
                <a:gd name="connsiteX13" fmla="*/ 28591 w 43256"/>
                <a:gd name="connsiteY13" fmla="*/ 36674 h 44256"/>
                <a:gd name="connsiteX14" fmla="*/ 23703 w 43256"/>
                <a:gd name="connsiteY14" fmla="*/ 42965 h 44256"/>
                <a:gd name="connsiteX15" fmla="*/ 16516 w 43256"/>
                <a:gd name="connsiteY15" fmla="*/ 39125 h 44256"/>
                <a:gd name="connsiteX16" fmla="*/ 5840 w 43256"/>
                <a:gd name="connsiteY16" fmla="*/ 35331 h 44256"/>
                <a:gd name="connsiteX17" fmla="*/ 1146 w 43256"/>
                <a:gd name="connsiteY17" fmla="*/ 31109 h 44256"/>
                <a:gd name="connsiteX18" fmla="*/ 2149 w 43256"/>
                <a:gd name="connsiteY18" fmla="*/ 25410 h 44256"/>
                <a:gd name="connsiteX19" fmla="*/ 31 w 43256"/>
                <a:gd name="connsiteY19" fmla="*/ 19563 h 44256"/>
                <a:gd name="connsiteX20" fmla="*/ 3899 w 43256"/>
                <a:gd name="connsiteY20" fmla="*/ 14366 h 44256"/>
                <a:gd name="connsiteX21" fmla="*/ 3936 w 43256"/>
                <a:gd name="connsiteY21" fmla="*/ 14229 h 44256"/>
                <a:gd name="connsiteX0" fmla="*/ 410100 w 4726083"/>
                <a:gd name="connsiteY0" fmla="*/ 1207975 h 1241642"/>
                <a:gd name="connsiteX1" fmla="*/ 376433 w 4726083"/>
                <a:gd name="connsiteY1" fmla="*/ 1241642 h 1241642"/>
                <a:gd name="connsiteX2" fmla="*/ 342766 w 4726083"/>
                <a:gd name="connsiteY2" fmla="*/ 1207975 h 1241642"/>
                <a:gd name="connsiteX3" fmla="*/ 376433 w 4726083"/>
                <a:gd name="connsiteY3" fmla="*/ 1174308 h 1241642"/>
                <a:gd name="connsiteX4" fmla="*/ 410100 w 4726083"/>
                <a:gd name="connsiteY4" fmla="*/ 1207975 h 1241642"/>
                <a:gd name="connsiteX0" fmla="*/ 578015 w 4726083"/>
                <a:gd name="connsiteY0" fmla="*/ 1167047 h 1241642"/>
                <a:gd name="connsiteX1" fmla="*/ 510681 w 4726083"/>
                <a:gd name="connsiteY1" fmla="*/ 1234381 h 1241642"/>
                <a:gd name="connsiteX2" fmla="*/ 443347 w 4726083"/>
                <a:gd name="connsiteY2" fmla="*/ 1167047 h 1241642"/>
                <a:gd name="connsiteX3" fmla="*/ 510681 w 4726083"/>
                <a:gd name="connsiteY3" fmla="*/ 1099713 h 1241642"/>
                <a:gd name="connsiteX4" fmla="*/ 578015 w 4726083"/>
                <a:gd name="connsiteY4" fmla="*/ 1167047 h 1241642"/>
                <a:gd name="connsiteX0" fmla="*/ 810337 w 4726083"/>
                <a:gd name="connsiteY0" fmla="*/ 1106483 h 1241642"/>
                <a:gd name="connsiteX1" fmla="*/ 709336 w 4726083"/>
                <a:gd name="connsiteY1" fmla="*/ 1207484 h 1241642"/>
                <a:gd name="connsiteX2" fmla="*/ 608335 w 4726083"/>
                <a:gd name="connsiteY2" fmla="*/ 1106483 h 1241642"/>
                <a:gd name="connsiteX3" fmla="*/ 709336 w 4726083"/>
                <a:gd name="connsiteY3" fmla="*/ 1005482 h 1241642"/>
                <a:gd name="connsiteX4" fmla="*/ 810337 w 4726083"/>
                <a:gd name="connsiteY4" fmla="*/ 1106483 h 1241642"/>
                <a:gd name="connsiteX0" fmla="*/ 4729 w 43256"/>
                <a:gd name="connsiteY0" fmla="*/ 26036 h 44256"/>
                <a:gd name="connsiteX1" fmla="*/ 2196 w 43256"/>
                <a:gd name="connsiteY1" fmla="*/ 25239 h 44256"/>
                <a:gd name="connsiteX2" fmla="*/ 6964 w 43256"/>
                <a:gd name="connsiteY2" fmla="*/ 34758 h 44256"/>
                <a:gd name="connsiteX3" fmla="*/ 5856 w 43256"/>
                <a:gd name="connsiteY3" fmla="*/ 35139 h 44256"/>
                <a:gd name="connsiteX4" fmla="*/ 16514 w 43256"/>
                <a:gd name="connsiteY4" fmla="*/ 38949 h 44256"/>
                <a:gd name="connsiteX5" fmla="*/ 15846 w 43256"/>
                <a:gd name="connsiteY5" fmla="*/ 37209 h 44256"/>
                <a:gd name="connsiteX6" fmla="*/ 28863 w 43256"/>
                <a:gd name="connsiteY6" fmla="*/ 34610 h 44256"/>
                <a:gd name="connsiteX7" fmla="*/ 28596 w 43256"/>
                <a:gd name="connsiteY7" fmla="*/ 36519 h 44256"/>
                <a:gd name="connsiteX8" fmla="*/ 41834 w 43256"/>
                <a:gd name="connsiteY8" fmla="*/ 15213 h 44256"/>
                <a:gd name="connsiteX9" fmla="*/ 40386 w 43256"/>
                <a:gd name="connsiteY9" fmla="*/ 17889 h 44256"/>
                <a:gd name="connsiteX10" fmla="*/ 38360 w 43256"/>
                <a:gd name="connsiteY10" fmla="*/ 5285 h 44256"/>
                <a:gd name="connsiteX11" fmla="*/ 38436 w 43256"/>
                <a:gd name="connsiteY11" fmla="*/ 6549 h 44256"/>
                <a:gd name="connsiteX12" fmla="*/ 29114 w 43256"/>
                <a:gd name="connsiteY12" fmla="*/ 3811 h 44256"/>
                <a:gd name="connsiteX13" fmla="*/ 29856 w 43256"/>
                <a:gd name="connsiteY13" fmla="*/ 2199 h 44256"/>
                <a:gd name="connsiteX14" fmla="*/ 22177 w 43256"/>
                <a:gd name="connsiteY14" fmla="*/ 4579 h 44256"/>
                <a:gd name="connsiteX15" fmla="*/ 22536 w 43256"/>
                <a:gd name="connsiteY15" fmla="*/ 3189 h 44256"/>
                <a:gd name="connsiteX16" fmla="*/ 14036 w 43256"/>
                <a:gd name="connsiteY16" fmla="*/ 5051 h 44256"/>
                <a:gd name="connsiteX17" fmla="*/ 15336 w 43256"/>
                <a:gd name="connsiteY17" fmla="*/ 6399 h 44256"/>
                <a:gd name="connsiteX18" fmla="*/ 4163 w 43256"/>
                <a:gd name="connsiteY18" fmla="*/ 15648 h 44256"/>
                <a:gd name="connsiteX19" fmla="*/ 3936 w 43256"/>
                <a:gd name="connsiteY19" fmla="*/ 14229 h 44256"/>
                <a:gd name="connsiteX0" fmla="*/ 3936 w 43256"/>
                <a:gd name="connsiteY0" fmla="*/ 14229 h 44256"/>
                <a:gd name="connsiteX1" fmla="*/ 5659 w 43256"/>
                <a:gd name="connsiteY1" fmla="*/ 6766 h 44256"/>
                <a:gd name="connsiteX2" fmla="*/ 14041 w 43256"/>
                <a:gd name="connsiteY2" fmla="*/ 5061 h 44256"/>
                <a:gd name="connsiteX3" fmla="*/ 22492 w 43256"/>
                <a:gd name="connsiteY3" fmla="*/ 3291 h 44256"/>
                <a:gd name="connsiteX4" fmla="*/ 25785 w 43256"/>
                <a:gd name="connsiteY4" fmla="*/ 59 h 44256"/>
                <a:gd name="connsiteX5" fmla="*/ 29869 w 43256"/>
                <a:gd name="connsiteY5" fmla="*/ 2340 h 44256"/>
                <a:gd name="connsiteX6" fmla="*/ 35499 w 43256"/>
                <a:gd name="connsiteY6" fmla="*/ 549 h 44256"/>
                <a:gd name="connsiteX7" fmla="*/ 38354 w 43256"/>
                <a:gd name="connsiteY7" fmla="*/ 5435 h 44256"/>
                <a:gd name="connsiteX8" fmla="*/ 42018 w 43256"/>
                <a:gd name="connsiteY8" fmla="*/ 10177 h 44256"/>
                <a:gd name="connsiteX9" fmla="*/ 41854 w 43256"/>
                <a:gd name="connsiteY9" fmla="*/ 15319 h 44256"/>
                <a:gd name="connsiteX10" fmla="*/ 43052 w 43256"/>
                <a:gd name="connsiteY10" fmla="*/ 23181 h 44256"/>
                <a:gd name="connsiteX11" fmla="*/ 37440 w 43256"/>
                <a:gd name="connsiteY11" fmla="*/ 30063 h 44256"/>
                <a:gd name="connsiteX12" fmla="*/ 35431 w 43256"/>
                <a:gd name="connsiteY12" fmla="*/ 35960 h 44256"/>
                <a:gd name="connsiteX13" fmla="*/ 28591 w 43256"/>
                <a:gd name="connsiteY13" fmla="*/ 36674 h 44256"/>
                <a:gd name="connsiteX14" fmla="*/ 23703 w 43256"/>
                <a:gd name="connsiteY14" fmla="*/ 42965 h 44256"/>
                <a:gd name="connsiteX15" fmla="*/ 16516 w 43256"/>
                <a:gd name="connsiteY15" fmla="*/ 39125 h 44256"/>
                <a:gd name="connsiteX16" fmla="*/ 5840 w 43256"/>
                <a:gd name="connsiteY16" fmla="*/ 35331 h 44256"/>
                <a:gd name="connsiteX17" fmla="*/ 1146 w 43256"/>
                <a:gd name="connsiteY17" fmla="*/ 31109 h 44256"/>
                <a:gd name="connsiteX18" fmla="*/ 2149 w 43256"/>
                <a:gd name="connsiteY18" fmla="*/ 25410 h 44256"/>
                <a:gd name="connsiteX19" fmla="*/ 31 w 43256"/>
                <a:gd name="connsiteY19" fmla="*/ 19563 h 44256"/>
                <a:gd name="connsiteX20" fmla="*/ 3899 w 43256"/>
                <a:gd name="connsiteY20" fmla="*/ 14366 h 44256"/>
                <a:gd name="connsiteX21" fmla="*/ 3936 w 43256"/>
                <a:gd name="connsiteY21" fmla="*/ 14229 h 44256"/>
                <a:gd name="connsiteX0" fmla="*/ 410100 w 4726083"/>
                <a:gd name="connsiteY0" fmla="*/ 1207975 h 1241642"/>
                <a:gd name="connsiteX1" fmla="*/ 376433 w 4726083"/>
                <a:gd name="connsiteY1" fmla="*/ 1241642 h 1241642"/>
                <a:gd name="connsiteX2" fmla="*/ 342766 w 4726083"/>
                <a:gd name="connsiteY2" fmla="*/ 1207975 h 1241642"/>
                <a:gd name="connsiteX3" fmla="*/ 376433 w 4726083"/>
                <a:gd name="connsiteY3" fmla="*/ 1174308 h 1241642"/>
                <a:gd name="connsiteX4" fmla="*/ 410100 w 4726083"/>
                <a:gd name="connsiteY4" fmla="*/ 1207975 h 1241642"/>
                <a:gd name="connsiteX0" fmla="*/ 578015 w 4726083"/>
                <a:gd name="connsiteY0" fmla="*/ 1167047 h 1241642"/>
                <a:gd name="connsiteX1" fmla="*/ 510681 w 4726083"/>
                <a:gd name="connsiteY1" fmla="*/ 1234381 h 1241642"/>
                <a:gd name="connsiteX2" fmla="*/ 443347 w 4726083"/>
                <a:gd name="connsiteY2" fmla="*/ 1167047 h 1241642"/>
                <a:gd name="connsiteX3" fmla="*/ 510681 w 4726083"/>
                <a:gd name="connsiteY3" fmla="*/ 1099713 h 1241642"/>
                <a:gd name="connsiteX4" fmla="*/ 578015 w 4726083"/>
                <a:gd name="connsiteY4" fmla="*/ 1167047 h 1241642"/>
                <a:gd name="connsiteX0" fmla="*/ 810337 w 4726083"/>
                <a:gd name="connsiteY0" fmla="*/ 1106483 h 1241642"/>
                <a:gd name="connsiteX1" fmla="*/ 709336 w 4726083"/>
                <a:gd name="connsiteY1" fmla="*/ 1207484 h 1241642"/>
                <a:gd name="connsiteX2" fmla="*/ 608335 w 4726083"/>
                <a:gd name="connsiteY2" fmla="*/ 1106483 h 1241642"/>
                <a:gd name="connsiteX3" fmla="*/ 709336 w 4726083"/>
                <a:gd name="connsiteY3" fmla="*/ 1005482 h 1241642"/>
                <a:gd name="connsiteX4" fmla="*/ 810337 w 4726083"/>
                <a:gd name="connsiteY4" fmla="*/ 1106483 h 1241642"/>
                <a:gd name="connsiteX0" fmla="*/ 6964 w 43256"/>
                <a:gd name="connsiteY0" fmla="*/ 34758 h 44256"/>
                <a:gd name="connsiteX1" fmla="*/ 5856 w 43256"/>
                <a:gd name="connsiteY1" fmla="*/ 35139 h 44256"/>
                <a:gd name="connsiteX2" fmla="*/ 16514 w 43256"/>
                <a:gd name="connsiteY2" fmla="*/ 38949 h 44256"/>
                <a:gd name="connsiteX3" fmla="*/ 15846 w 43256"/>
                <a:gd name="connsiteY3" fmla="*/ 37209 h 44256"/>
                <a:gd name="connsiteX4" fmla="*/ 28863 w 43256"/>
                <a:gd name="connsiteY4" fmla="*/ 34610 h 44256"/>
                <a:gd name="connsiteX5" fmla="*/ 28596 w 43256"/>
                <a:gd name="connsiteY5" fmla="*/ 36519 h 44256"/>
                <a:gd name="connsiteX6" fmla="*/ 41834 w 43256"/>
                <a:gd name="connsiteY6" fmla="*/ 15213 h 44256"/>
                <a:gd name="connsiteX7" fmla="*/ 40386 w 43256"/>
                <a:gd name="connsiteY7" fmla="*/ 17889 h 44256"/>
                <a:gd name="connsiteX8" fmla="*/ 38360 w 43256"/>
                <a:gd name="connsiteY8" fmla="*/ 5285 h 44256"/>
                <a:gd name="connsiteX9" fmla="*/ 38436 w 43256"/>
                <a:gd name="connsiteY9" fmla="*/ 6549 h 44256"/>
                <a:gd name="connsiteX10" fmla="*/ 29114 w 43256"/>
                <a:gd name="connsiteY10" fmla="*/ 3811 h 44256"/>
                <a:gd name="connsiteX11" fmla="*/ 29856 w 43256"/>
                <a:gd name="connsiteY11" fmla="*/ 2199 h 44256"/>
                <a:gd name="connsiteX12" fmla="*/ 22177 w 43256"/>
                <a:gd name="connsiteY12" fmla="*/ 4579 h 44256"/>
                <a:gd name="connsiteX13" fmla="*/ 22536 w 43256"/>
                <a:gd name="connsiteY13" fmla="*/ 3189 h 44256"/>
                <a:gd name="connsiteX14" fmla="*/ 14036 w 43256"/>
                <a:gd name="connsiteY14" fmla="*/ 5051 h 44256"/>
                <a:gd name="connsiteX15" fmla="*/ 15336 w 43256"/>
                <a:gd name="connsiteY15" fmla="*/ 6399 h 44256"/>
                <a:gd name="connsiteX16" fmla="*/ 4163 w 43256"/>
                <a:gd name="connsiteY16" fmla="*/ 15648 h 44256"/>
                <a:gd name="connsiteX17" fmla="*/ 3936 w 43256"/>
                <a:gd name="connsiteY17" fmla="*/ 14229 h 4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56" h="44256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726083" h="1241642">
                  <a:moveTo>
                    <a:pt x="410100" y="1207975"/>
                  </a:moveTo>
                  <a:cubicBezTo>
                    <a:pt x="410100" y="1226569"/>
                    <a:pt x="395027" y="1241642"/>
                    <a:pt x="376433" y="1241642"/>
                  </a:cubicBezTo>
                  <a:cubicBezTo>
                    <a:pt x="357839" y="1241642"/>
                    <a:pt x="342766" y="1226569"/>
                    <a:pt x="342766" y="1207975"/>
                  </a:cubicBezTo>
                  <a:cubicBezTo>
                    <a:pt x="342766" y="1189381"/>
                    <a:pt x="357839" y="1174308"/>
                    <a:pt x="376433" y="1174308"/>
                  </a:cubicBezTo>
                  <a:cubicBezTo>
                    <a:pt x="395027" y="1174308"/>
                    <a:pt x="410100" y="1189381"/>
                    <a:pt x="410100" y="1207975"/>
                  </a:cubicBezTo>
                  <a:close/>
                </a:path>
                <a:path w="4726083" h="1241642">
                  <a:moveTo>
                    <a:pt x="578015" y="1167047"/>
                  </a:moveTo>
                  <a:cubicBezTo>
                    <a:pt x="578015" y="1204235"/>
                    <a:pt x="547869" y="1234381"/>
                    <a:pt x="510681" y="1234381"/>
                  </a:cubicBezTo>
                  <a:cubicBezTo>
                    <a:pt x="473493" y="1234381"/>
                    <a:pt x="443347" y="1204235"/>
                    <a:pt x="443347" y="1167047"/>
                  </a:cubicBezTo>
                  <a:cubicBezTo>
                    <a:pt x="443347" y="1129859"/>
                    <a:pt x="473493" y="1099713"/>
                    <a:pt x="510681" y="1099713"/>
                  </a:cubicBezTo>
                  <a:cubicBezTo>
                    <a:pt x="547869" y="1099713"/>
                    <a:pt x="578015" y="1129859"/>
                    <a:pt x="578015" y="1167047"/>
                  </a:cubicBezTo>
                  <a:close/>
                </a:path>
                <a:path w="4726083" h="1241642">
                  <a:moveTo>
                    <a:pt x="810337" y="1106483"/>
                  </a:moveTo>
                  <a:cubicBezTo>
                    <a:pt x="810337" y="1162264"/>
                    <a:pt x="765117" y="1207484"/>
                    <a:pt x="709336" y="1207484"/>
                  </a:cubicBezTo>
                  <a:cubicBezTo>
                    <a:pt x="653555" y="1207484"/>
                    <a:pt x="608335" y="1162264"/>
                    <a:pt x="608335" y="1106483"/>
                  </a:cubicBezTo>
                  <a:cubicBezTo>
                    <a:pt x="608335" y="1050702"/>
                    <a:pt x="653555" y="1005482"/>
                    <a:pt x="709336" y="1005482"/>
                  </a:cubicBezTo>
                  <a:cubicBezTo>
                    <a:pt x="765117" y="1005482"/>
                    <a:pt x="810337" y="1050702"/>
                    <a:pt x="810337" y="1106483"/>
                  </a:cubicBezTo>
                  <a:close/>
                </a:path>
                <a:path w="43256" h="44256" fill="none" extrusionOk="0"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85556" y="4032388"/>
              <a:ext cx="39343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b="1" dirty="0" smtClean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   为什么</a:t>
              </a:r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你没有用整句话来概括这个自然段的大意呢？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0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547664" y="1358413"/>
            <a:ext cx="597666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>
              <a:lnSpc>
                <a:spcPct val="11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有时候，我们要对关键语句进行删减，才能准确概括一段话的大意。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35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81176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不同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的植物为什么开花的时间不同呢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？有的植物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开花的时间，与温度、湿度、光照有着密切的关系。比如，昙花的花瓣又大又娇嫩，白天阳光强，气温高，空气干燥，要是在白天开花，就有被灼伤的危险。深夜气温过低，开花也不适宜。长期以来，它适应了晚上九点左右的温度和湿度，到了那时，便悄悄绽开淡雅的花蕾，向人们展示美丽的笑脸。还有的花，需要昆虫传播花粉，才能结出种子，它们开花的时间往往跟昆虫活动的时间相吻合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1600" y="1243810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551523" y="143374"/>
            <a:ext cx="3900797" cy="628176"/>
            <a:chOff x="3273367" y="4187881"/>
            <a:chExt cx="3900797" cy="628176"/>
          </a:xfrm>
        </p:grpSpPr>
        <p:sp>
          <p:nvSpPr>
            <p:cNvPr id="6" name="云形标注 5"/>
            <p:cNvSpPr/>
            <p:nvPr/>
          </p:nvSpPr>
          <p:spPr>
            <a:xfrm>
              <a:off x="3273367" y="4187881"/>
              <a:ext cx="3900797" cy="628176"/>
            </a:xfrm>
            <a:prstGeom prst="cloudCallout">
              <a:avLst>
                <a:gd name="adj1" fmla="val -34943"/>
                <a:gd name="adj2" fmla="val 6716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537012" y="4270325"/>
              <a:ext cx="35552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哪句话是关键语句呢？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485531" y="3865417"/>
            <a:ext cx="5894781" cy="1154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关键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语句是一个问句，借助这个问句的提示，我们可以在这个自然段中找到答案，从而概括出这段话的大意。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156176" y="1231030"/>
            <a:ext cx="253024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1520" y="1600214"/>
            <a:ext cx="597666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44008" y="3435846"/>
            <a:ext cx="410445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2376" y="3805030"/>
            <a:ext cx="259228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9612" y="1612068"/>
            <a:ext cx="698477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>
              <a:lnSpc>
                <a:spcPct val="11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有时候，一段话的大意需要根据关键语句的提示进行概括。</a:t>
            </a:r>
          </a:p>
        </p:txBody>
      </p:sp>
    </p:spTree>
    <p:extLst>
      <p:ext uri="{BB962C8B-B14F-4D97-AF65-F5344CB8AC3E}">
        <p14:creationId xmlns:p14="http://schemas.microsoft.com/office/powerpoint/2010/main" val="31538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245" y="699189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缸里的小虾十分有趣。它们有的独自荡来荡去，有的互相追逐，有的紧贴住缸壁。要是你用小竹枝去动动那些正在休息的小虾，它们会立即向别的安静的角落蹦去，一路上像生了气似的，不停地舞动着前面那双细长的腿，腿末端那副钳子一张一张的，胡须也一翘一翘地摆动着，连眼珠子也一突一突的。如果这时碰到正在闲游的同伴，说不定就要打起来。小虾的搏斗很激烈，蹦出水面是常有的事，有时还会蹦到缸外的地面上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22834" y="1184548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551523" y="71366"/>
            <a:ext cx="3900797" cy="628176"/>
            <a:chOff x="3273367" y="4187881"/>
            <a:chExt cx="3900797" cy="628176"/>
          </a:xfrm>
        </p:grpSpPr>
        <p:sp>
          <p:nvSpPr>
            <p:cNvPr id="6" name="云形标注 5"/>
            <p:cNvSpPr/>
            <p:nvPr/>
          </p:nvSpPr>
          <p:spPr>
            <a:xfrm>
              <a:off x="3273367" y="4187881"/>
              <a:ext cx="3900797" cy="628176"/>
            </a:xfrm>
            <a:prstGeom prst="cloudCallout">
              <a:avLst>
                <a:gd name="adj1" fmla="val -34943"/>
                <a:gd name="adj2" fmla="val 6716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537012" y="4270325"/>
              <a:ext cx="35552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哪句话是关键语句呢？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4001" y="1217650"/>
            <a:ext cx="784887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>
              <a:lnSpc>
                <a:spcPct val="11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关键语句可能在一段话中的不同位置。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4001" y="235572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2788"/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三个关键语句，有的在首句，有的在第二句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有的在自然段末尾。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81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d79ae3-e152-416d-9ad2-49d0644ab1a1}"/>
</p:tagLst>
</file>

<file path=ppt/theme/theme1.xml><?xml version="1.0" encoding="utf-8"?>
<a:theme xmlns:a="http://schemas.openxmlformats.org/drawingml/2006/main" name="2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1519</Words>
  <Application>Microsoft Office PowerPoint</Application>
  <PresentationFormat>全屏显示(16:9)</PresentationFormat>
  <Paragraphs>115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Times New Roman</vt:lpstr>
      <vt:lpstr>汉语拼音</vt:lpstr>
      <vt:lpstr>Calibri</vt:lpstr>
      <vt:lpstr>楷体</vt:lpstr>
      <vt:lpstr>黑体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</cp:revision>
  <dcterms:created xsi:type="dcterms:W3CDTF">2017-03-17T02:28:00Z</dcterms:created>
  <dcterms:modified xsi:type="dcterms:W3CDTF">2024-11-05T07:20:09Z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