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1"/>
  </p:sldMasterIdLst>
  <p:sldIdLst>
    <p:sldId id="257" r:id="rId2"/>
    <p:sldId id="258" r:id="rId3"/>
  </p:sldIdLst>
  <p:sldSz cx="9144000" cy="5143500" type="screen16x9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408" y="-9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070863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</p:sldLayoutIdLst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xStyles>
    <p:titleStyle>
      <a:lvl1pPr algn="ctr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latinLnBrk="0" hangingPunct="1">
        <a:defRPr kumimoji="0">
          <a:solidFill>
            <a:schemeClr val="tx2"/>
          </a:solidFill>
        </a:defRPr>
      </a:lvl2pPr>
      <a:lvl3pPr eaLnBrk="1" latinLnBrk="0" hangingPunct="1">
        <a:defRPr kumimoji="0">
          <a:solidFill>
            <a:schemeClr val="tx2"/>
          </a:solidFill>
        </a:defRPr>
      </a:lvl3pPr>
      <a:lvl4pPr eaLnBrk="1" latinLnBrk="0" hangingPunct="1">
        <a:defRPr kumimoji="0">
          <a:solidFill>
            <a:schemeClr val="tx2"/>
          </a:solidFill>
        </a:defRPr>
      </a:lvl4pPr>
      <a:lvl5pPr eaLnBrk="1" latinLnBrk="0" hangingPunct="1">
        <a:defRPr kumimoji="0">
          <a:solidFill>
            <a:schemeClr val="tx2"/>
          </a:solidFill>
        </a:defRPr>
      </a:lvl5pPr>
      <a:lvl6pPr eaLnBrk="1" latinLnBrk="0" hangingPunct="1">
        <a:defRPr kumimoji="0">
          <a:solidFill>
            <a:schemeClr val="tx2"/>
          </a:solidFill>
        </a:defRPr>
      </a:lvl6pPr>
      <a:lvl7pPr eaLnBrk="1" latinLnBrk="0" hangingPunct="1">
        <a:defRPr kumimoji="0">
          <a:solidFill>
            <a:schemeClr val="tx2"/>
          </a:solidFill>
        </a:defRPr>
      </a:lvl7pPr>
      <a:lvl8pPr eaLnBrk="1" latinLnBrk="0" hangingPunct="1">
        <a:defRPr kumimoji="0">
          <a:solidFill>
            <a:schemeClr val="tx2"/>
          </a:solidFill>
        </a:defRPr>
      </a:lvl8pPr>
      <a:lvl9pPr eaLnBrk="1" latinLnBrk="0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ß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Þ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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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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99"/>
          <p:cNvSpPr txBox="1"/>
          <p:nvPr/>
        </p:nvSpPr>
        <p:spPr>
          <a:xfrm>
            <a:off x="971600" y="258783"/>
            <a:ext cx="5080000" cy="5847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indent="0" algn="ctr"/>
            <a:r>
              <a:rPr lang="zh-CN" altLang="en-US" sz="3200" dirty="0"/>
              <a:t>我做了一项小实验</a:t>
            </a:r>
          </a:p>
        </p:txBody>
      </p:sp>
      <p:sp>
        <p:nvSpPr>
          <p:cNvPr id="5" name="矩形 4"/>
          <p:cNvSpPr/>
          <p:nvPr/>
        </p:nvSpPr>
        <p:spPr>
          <a:xfrm>
            <a:off x="467544" y="889040"/>
            <a:ext cx="6336704" cy="378565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indent="457200"/>
            <a:r>
              <a:rPr lang="zh-CN" altLang="en-US" sz="20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今天比较空闲，</a:t>
            </a:r>
            <a:r>
              <a:rPr lang="zh-CN" altLang="en-US" sz="2000" b="1" dirty="0">
                <a:latin typeface="楷体" panose="02010609060101010101" pitchFamily="49" charset="-122"/>
                <a:ea typeface="楷体" panose="02010609060101010101" pitchFamily="49" charset="-122"/>
              </a:rPr>
              <a:t>妈妈说：“宝贝，咱们一起来做个小实验吧？”“好！好！”我拍手鼓掌，带着兴奋期待的心情。</a:t>
            </a:r>
          </a:p>
          <a:p>
            <a:pPr indent="457200"/>
            <a:r>
              <a:rPr lang="zh-CN" altLang="en-US" sz="2000" b="1" dirty="0">
                <a:latin typeface="楷体" panose="02010609060101010101" pitchFamily="49" charset="-122"/>
                <a:ea typeface="楷体" panose="02010609060101010101" pitchFamily="49" charset="-122"/>
              </a:rPr>
              <a:t>这是一个怎样的实验呢？就让我们一起来看看吧！</a:t>
            </a:r>
          </a:p>
          <a:p>
            <a:pPr indent="457200"/>
            <a:r>
              <a:rPr lang="zh-CN" altLang="en-US" sz="20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实验需要的材料是塑料尺、一张白纸。</a:t>
            </a:r>
            <a:endParaRPr lang="en-US" altLang="zh-CN" sz="2000" b="1" dirty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indent="457200"/>
            <a:r>
              <a:rPr lang="zh-CN" altLang="en-US" sz="2000" b="1" dirty="0">
                <a:latin typeface="楷体" panose="02010609060101010101" pitchFamily="49" charset="-122"/>
                <a:ea typeface="楷体" panose="02010609060101010101" pitchFamily="49" charset="-122"/>
              </a:rPr>
              <a:t>实验开始咯。我们先把一张白纸一点一点地撕成纸屑，然后把塑料尺放在头上摩擦，</a:t>
            </a:r>
            <a:r>
              <a:rPr lang="zh-CN" altLang="en-US" sz="20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发出“咯吱”“咯吱”的声音，</a:t>
            </a:r>
            <a:r>
              <a:rPr lang="zh-CN" altLang="en-US" sz="2000" b="1" dirty="0">
                <a:latin typeface="楷体" panose="02010609060101010101" pitchFamily="49" charset="-122"/>
                <a:ea typeface="楷体" panose="02010609060101010101" pitchFamily="49" charset="-122"/>
              </a:rPr>
              <a:t>大概一分钟不到，摩擦好了。</a:t>
            </a:r>
            <a:endParaRPr lang="en-US" altLang="zh-CN" sz="2000" b="1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indent="457200"/>
            <a:r>
              <a:rPr lang="zh-CN" altLang="en-US" sz="2000" b="1" dirty="0">
                <a:latin typeface="楷体" panose="02010609060101010101" pitchFamily="49" charset="-122"/>
                <a:ea typeface="楷体" panose="02010609060101010101" pitchFamily="49" charset="-122"/>
              </a:rPr>
              <a:t>我们又把塑料尺放在离纸屑大约一厘米的上方，</a:t>
            </a:r>
            <a:r>
              <a:rPr lang="zh-CN" altLang="en-US" sz="20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你猜怎么着？纸屑竟然跳起舞来，争先恐后地往塑料尺上粘，好像有魔力一般，真是太不可思议了。</a:t>
            </a:r>
            <a:r>
              <a:rPr lang="zh-CN" altLang="en-US" sz="2000" b="1" dirty="0">
                <a:latin typeface="楷体" panose="02010609060101010101" pitchFamily="49" charset="-122"/>
                <a:ea typeface="楷体" panose="02010609060101010101" pitchFamily="49" charset="-122"/>
              </a:rPr>
              <a:t>我又用圆珠笔的一头在头皮上摩擦，竟然也跳起舞来。</a:t>
            </a:r>
            <a:endParaRPr lang="en-US" altLang="zh-CN" sz="2000" b="1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cxnSp>
        <p:nvCxnSpPr>
          <p:cNvPr id="7" name="直接连接符 6"/>
          <p:cNvCxnSpPr/>
          <p:nvPr/>
        </p:nvCxnSpPr>
        <p:spPr>
          <a:xfrm>
            <a:off x="6876256" y="889040"/>
            <a:ext cx="0" cy="37856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矩形 8"/>
          <p:cNvSpPr/>
          <p:nvPr/>
        </p:nvSpPr>
        <p:spPr>
          <a:xfrm>
            <a:off x="6876256" y="1038091"/>
            <a:ext cx="2124236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355600"/>
            <a:r>
              <a:rPr lang="zh-CN" altLang="en-US" sz="2000" b="1" dirty="0">
                <a:solidFill>
                  <a:prstClr val="black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开头创设情境，交代实验原因。</a:t>
            </a:r>
          </a:p>
          <a:p>
            <a:pPr lvl="0" indent="355600"/>
            <a:endParaRPr lang="en-US" altLang="zh-CN" sz="2000" b="1" dirty="0">
              <a:solidFill>
                <a:prstClr val="black"/>
              </a:solidFill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  <a:p>
            <a:pPr lvl="0" indent="355600"/>
            <a:r>
              <a:rPr lang="zh-CN" altLang="en-US" sz="2000" b="1" dirty="0">
                <a:solidFill>
                  <a:prstClr val="black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写实验</a:t>
            </a:r>
            <a:r>
              <a:rPr lang="zh-CN" altLang="en-US" sz="2000" b="1" dirty="0" smtClean="0">
                <a:solidFill>
                  <a:prstClr val="black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准备。</a:t>
            </a:r>
            <a:endParaRPr lang="zh-CN" altLang="en-US" sz="2000" b="1" dirty="0">
              <a:solidFill>
                <a:prstClr val="black"/>
              </a:solidFill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  <a:p>
            <a:pPr lvl="0" indent="355600"/>
            <a:endParaRPr lang="zh-CN" altLang="en-US" sz="2000" b="1" dirty="0">
              <a:solidFill>
                <a:prstClr val="black"/>
              </a:solidFill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  <a:p>
            <a:pPr lvl="0" indent="355600"/>
            <a:r>
              <a:rPr lang="zh-CN" altLang="en-US" sz="2000" b="1" dirty="0">
                <a:solidFill>
                  <a:prstClr val="black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写得</a:t>
            </a:r>
            <a:r>
              <a:rPr lang="zh-CN" altLang="en-US" sz="2000" b="1" dirty="0" smtClean="0">
                <a:solidFill>
                  <a:prstClr val="black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有声有色。</a:t>
            </a:r>
            <a:endParaRPr lang="en-US" altLang="zh-CN" sz="2000" b="1" dirty="0">
              <a:solidFill>
                <a:prstClr val="black"/>
              </a:solidFill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  <a:p>
            <a:pPr lvl="0" indent="355600"/>
            <a:endParaRPr lang="en-US" altLang="zh-CN" sz="2000" b="1" dirty="0">
              <a:solidFill>
                <a:prstClr val="black"/>
              </a:solidFill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  <a:p>
            <a:pPr lvl="0" indent="355600"/>
            <a:endParaRPr lang="en-US" altLang="zh-CN" sz="2000" b="1" dirty="0" smtClean="0">
              <a:solidFill>
                <a:prstClr val="black"/>
              </a:solidFill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  <a:p>
            <a:pPr lvl="0" indent="355600"/>
            <a:r>
              <a:rPr lang="zh-CN" altLang="en-US" sz="2000" b="1" dirty="0" smtClean="0">
                <a:solidFill>
                  <a:prstClr val="black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用</a:t>
            </a:r>
            <a:r>
              <a:rPr lang="zh-CN" altLang="en-US" sz="2000" b="1" dirty="0">
                <a:solidFill>
                  <a:prstClr val="black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设问引起读者注意</a:t>
            </a:r>
            <a:r>
              <a:rPr lang="zh-CN" altLang="en-US" sz="2000" b="1" dirty="0" smtClean="0">
                <a:solidFill>
                  <a:prstClr val="black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，用拟人</a:t>
            </a:r>
            <a:r>
              <a:rPr lang="zh-CN" altLang="en-US" sz="2000" b="1" dirty="0">
                <a:solidFill>
                  <a:prstClr val="black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让描写更生动。</a:t>
            </a:r>
          </a:p>
        </p:txBody>
      </p:sp>
    </p:spTree>
    <p:extLst>
      <p:ext uri="{BB962C8B-B14F-4D97-AF65-F5344CB8AC3E}">
        <p14:creationId xmlns:p14="http://schemas.microsoft.com/office/powerpoint/2010/main" val="22121673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611560" y="560750"/>
            <a:ext cx="6509904" cy="193899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indent="457200"/>
            <a:r>
              <a:rPr lang="zh-CN" altLang="en-US" sz="20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后来又用铅笔的一头在头皮上摩擦，却没有被吸起来，这是为什么呢？</a:t>
            </a:r>
            <a:r>
              <a:rPr lang="zh-CN" altLang="en-US" sz="2000" b="1" u="sng" dirty="0">
                <a:latin typeface="楷体" panose="02010609060101010101" pitchFamily="49" charset="-122"/>
                <a:ea typeface="楷体" panose="02010609060101010101" pitchFamily="49" charset="-122"/>
              </a:rPr>
              <a:t>妈妈告诉我</a:t>
            </a:r>
            <a:r>
              <a:rPr lang="zh-CN" altLang="en-US" sz="2000" b="1" u="sng" dirty="0" smtClean="0">
                <a:latin typeface="楷体" panose="02010609060101010101" pitchFamily="49" charset="-122"/>
                <a:ea typeface="楷体" panose="02010609060101010101" pitchFamily="49" charset="-122"/>
              </a:rPr>
              <a:t>：“塑料</a:t>
            </a:r>
            <a:r>
              <a:rPr lang="zh-CN" altLang="en-US" sz="2000" b="1" u="sng" dirty="0">
                <a:latin typeface="楷体" panose="02010609060101010101" pitchFamily="49" charset="-122"/>
                <a:ea typeface="楷体" panose="02010609060101010101" pitchFamily="49" charset="-122"/>
              </a:rPr>
              <a:t>尺和头皮的摩擦产生了静电，是静电把小纸屑吸了起来。而木制的铅笔摩擦不会产生静电，所以才不会被吸起来</a:t>
            </a:r>
            <a:r>
              <a:rPr lang="zh-CN" altLang="en-US" sz="2000" b="1" u="sng" dirty="0">
                <a:latin typeface="楷体" panose="02010609060101010101" pitchFamily="49" charset="-122"/>
                <a:ea typeface="楷体" panose="02010609060101010101" pitchFamily="49" charset="-122"/>
              </a:rPr>
              <a:t>。”</a:t>
            </a:r>
            <a:endParaRPr lang="en-US" altLang="zh-CN" sz="2000" b="1" u="sng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indent="457200"/>
            <a:r>
              <a:rPr lang="zh-CN" altLang="en-US" sz="20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“哦</a:t>
            </a:r>
            <a:r>
              <a:rPr lang="zh-CN" altLang="en-US" sz="2000" b="1" dirty="0">
                <a:latin typeface="楷体" panose="02010609060101010101" pitchFamily="49" charset="-122"/>
                <a:ea typeface="楷体" panose="02010609060101010101" pitchFamily="49" charset="-122"/>
              </a:rPr>
              <a:t>！原来如此。</a:t>
            </a:r>
            <a:r>
              <a:rPr lang="zh-CN" altLang="en-US" sz="20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” 我</a:t>
            </a:r>
            <a:r>
              <a:rPr lang="zh-CN" altLang="en-US" sz="2000" b="1" dirty="0">
                <a:latin typeface="楷体" panose="02010609060101010101" pitchFamily="49" charset="-122"/>
                <a:ea typeface="楷体" panose="02010609060101010101" pitchFamily="49" charset="-122"/>
              </a:rPr>
              <a:t>明白了</a:t>
            </a:r>
            <a:r>
              <a:rPr lang="zh-CN" altLang="en-US" sz="20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。</a:t>
            </a:r>
            <a:endParaRPr lang="zh-CN" altLang="en-US" sz="2000" b="1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indent="457200"/>
            <a:r>
              <a:rPr lang="zh-CN" altLang="en-US" sz="20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这真是一个有趣的小实验。</a:t>
            </a:r>
          </a:p>
        </p:txBody>
      </p:sp>
      <p:cxnSp>
        <p:nvCxnSpPr>
          <p:cNvPr id="7" name="直接连接符 6"/>
          <p:cNvCxnSpPr/>
          <p:nvPr/>
        </p:nvCxnSpPr>
        <p:spPr>
          <a:xfrm>
            <a:off x="7232886" y="473348"/>
            <a:ext cx="0" cy="225693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矩形 8"/>
          <p:cNvSpPr/>
          <p:nvPr/>
        </p:nvSpPr>
        <p:spPr>
          <a:xfrm>
            <a:off x="7250888" y="555526"/>
            <a:ext cx="178560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44500"/>
            <a:r>
              <a:rPr lang="zh-CN" altLang="en-US" sz="2000" b="1" dirty="0">
                <a:solidFill>
                  <a:prstClr val="black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写出了作者的探索精神</a:t>
            </a:r>
            <a:r>
              <a:rPr lang="zh-CN" altLang="en-US" sz="2000" b="1" dirty="0" smtClean="0">
                <a:solidFill>
                  <a:prstClr val="black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。</a:t>
            </a:r>
            <a:endParaRPr lang="en-US" altLang="zh-CN" sz="2000" b="1" dirty="0">
              <a:solidFill>
                <a:prstClr val="black"/>
              </a:solidFill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  <a:p>
            <a:pPr lvl="0" indent="444500"/>
            <a:r>
              <a:rPr lang="zh-CN" altLang="en-US" sz="2000" b="1" dirty="0">
                <a:solidFill>
                  <a:prstClr val="black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用妈妈</a:t>
            </a:r>
            <a:r>
              <a:rPr lang="zh-CN" altLang="en-US" sz="2000" b="1" dirty="0" smtClean="0">
                <a:solidFill>
                  <a:prstClr val="black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的话解释</a:t>
            </a:r>
            <a:r>
              <a:rPr lang="zh-CN" altLang="en-US" sz="2000" b="1" dirty="0">
                <a:solidFill>
                  <a:prstClr val="black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科学原理</a:t>
            </a:r>
            <a:r>
              <a:rPr lang="zh-CN" altLang="en-US" sz="2000" b="1" dirty="0" smtClean="0">
                <a:solidFill>
                  <a:prstClr val="black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。</a:t>
            </a:r>
            <a:endParaRPr lang="en-US" altLang="zh-CN" sz="2000" b="1" dirty="0">
              <a:solidFill>
                <a:prstClr val="black"/>
              </a:solidFill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  <a:p>
            <a:pPr lvl="0" indent="444500"/>
            <a:r>
              <a:rPr lang="zh-CN" altLang="en-US" sz="2000" b="1" dirty="0">
                <a:solidFill>
                  <a:prstClr val="black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总结</a:t>
            </a:r>
            <a:r>
              <a:rPr lang="zh-CN" altLang="en-US" sz="2000" b="1" dirty="0" smtClean="0">
                <a:solidFill>
                  <a:prstClr val="black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全文。</a:t>
            </a:r>
            <a:endParaRPr lang="zh-CN" altLang="en-US" sz="2000" b="1" dirty="0">
              <a:solidFill>
                <a:prstClr val="black"/>
              </a:solidFill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1043608" y="3075806"/>
            <a:ext cx="7128792" cy="1323439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zh-CN" altLang="en-US" sz="2000" b="1" dirty="0" smtClean="0">
                <a:solidFill>
                  <a:srgbClr val="FF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    总评</a:t>
            </a:r>
            <a:r>
              <a:rPr lang="zh-CN" altLang="en-US" sz="2000" b="1" dirty="0">
                <a:solidFill>
                  <a:srgbClr val="FF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：</a:t>
            </a:r>
            <a:r>
              <a:rPr lang="zh-CN" altLang="en-US" sz="2000" b="1" dirty="0">
                <a:solidFill>
                  <a:prstClr val="black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小作者在妈妈的带领下做实验，过程描写清晰，语言生动。作文突出了作者的探索精神，对科学的好奇以及对生活的感知能力。最后通过妈妈的话语解释科学原理，也是一个很不错的方法。</a:t>
            </a:r>
            <a:endParaRPr lang="en-US" altLang="zh-CN" sz="2000" b="1" dirty="0">
              <a:solidFill>
                <a:prstClr val="black"/>
              </a:solidFill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4958946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暗香扑面">
  <a:themeElements>
    <a:clrScheme name="暗香扑面">
      <a:dk1>
        <a:sysClr val="windowText" lastClr="000000"/>
      </a:dk1>
      <a:lt1>
        <a:sysClr val="window" lastClr="FFFFFF"/>
      </a:lt1>
      <a:dk2>
        <a:srgbClr val="2F2F2F"/>
      </a:dk2>
      <a:lt2>
        <a:srgbClr val="FFFFF4"/>
      </a:lt2>
      <a:accent1>
        <a:srgbClr val="918415"/>
      </a:accent1>
      <a:accent2>
        <a:srgbClr val="C47546"/>
      </a:accent2>
      <a:accent3>
        <a:srgbClr val="AFB591"/>
      </a:accent3>
      <a:accent4>
        <a:srgbClr val="B9945B"/>
      </a:accent4>
      <a:accent5>
        <a:srgbClr val="85ADBC"/>
      </a:accent5>
      <a:accent6>
        <a:srgbClr val="E5B440"/>
      </a:accent6>
      <a:hlink>
        <a:srgbClr val="00D5D5"/>
      </a:hlink>
      <a:folHlink>
        <a:srgbClr val="DD00DD"/>
      </a:folHlink>
    </a:clrScheme>
    <a:fontScheme name="暗香扑面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創英角ｺﾞｼｯｸUB"/>
        <a:font script="Hang" typeface="맑은 고딕"/>
        <a:font script="Hans" typeface="黑体"/>
        <a:font script="Hant" typeface="新細明體"/>
        <a:font script="Arab" typeface="Arial"/>
        <a:font script="Hebr" typeface="Arial"/>
        <a:font script="Thai" typeface="Cordian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暗香扑面">
      <a:fillStyleLst>
        <a:solidFill>
          <a:schemeClr val="phClr"/>
        </a:solidFill>
        <a:gradFill rotWithShape="1">
          <a:gsLst>
            <a:gs pos="0">
              <a:schemeClr val="phClr">
                <a:tint val="98000"/>
                <a:satMod val="220000"/>
              </a:schemeClr>
            </a:gs>
            <a:gs pos="31000">
              <a:schemeClr val="phClr">
                <a:tint val="30000"/>
                <a:satMod val="150000"/>
              </a:schemeClr>
            </a:gs>
            <a:gs pos="91000">
              <a:schemeClr val="phClr">
                <a:tint val="96000"/>
              </a:schemeClr>
            </a:gs>
          </a:gsLst>
          <a:path path="circle">
            <a:fillToRect l="50000" t="150000" r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28000"/>
                <a:satMod val="100000"/>
              </a:schemeClr>
              <a:schemeClr val="phClr">
                <a:tint val="100000"/>
                <a:satMod val="200000"/>
              </a:schemeClr>
            </a:duotone>
          </a:blip>
          <a:tile tx="0" ty="0" sx="80000" sy="8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10000"/>
              </a:schemeClr>
            </a:glow>
          </a:effectLst>
        </a:effectStyle>
        <a:effectStyle>
          <a:effectLst>
            <a:outerShdw blurRad="34925" dist="31750" dir="5400000" algn="tl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flood" dir="t">
              <a:rot lat="0" lon="0" rev="5400000"/>
            </a:lightRig>
          </a:scene3d>
          <a:sp3d contourW="9525" prstMaterial="dkEdge">
            <a:bevelT w="12000" h="24150"/>
            <a:contourClr>
              <a:schemeClr val="phClr">
                <a:satMod val="110000"/>
              </a:schemeClr>
            </a:contourClr>
          </a:sp3d>
        </a:effectStyle>
        <a:effectStyle>
          <a:effectLst>
            <a:outerShdw blurRad="50800" dist="31750" dir="5400000" algn="tl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flood" dir="t">
              <a:rot lat="0" lon="0" rev="5400000"/>
            </a:lightRig>
          </a:scene3d>
          <a:sp3d contourW="18700" prstMaterial="dkEdge">
            <a:bevelT w="44450" h="80600"/>
            <a:contourClr>
              <a:schemeClr val="phClr"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0000"/>
                <a:satMod val="1000000"/>
              </a:schemeClr>
            </a:gs>
            <a:gs pos="31000">
              <a:schemeClr val="phClr">
                <a:shade val="85000"/>
                <a:satMod val="450000"/>
              </a:schemeClr>
            </a:gs>
            <a:gs pos="100000">
              <a:schemeClr val="phClr">
                <a:tint val="70000"/>
                <a:satMod val="300000"/>
              </a:schemeClr>
            </a:gs>
          </a:gsLst>
          <a:path path="circle">
            <a:fillToRect l="50000" t="150000" r="50000"/>
          </a:path>
        </a:gradFill>
        <a:blipFill>
          <a:blip xmlns:r="http://schemas.openxmlformats.org/officeDocument/2006/relationships" r:embed="rId2">
            <a:duotone>
              <a:schemeClr val="phClr">
                <a:tint val="100000"/>
                <a:shade val="70000"/>
                <a:hueMod val="100000"/>
                <a:satMod val="100000"/>
              </a:schemeClr>
              <a:schemeClr val="phClr">
                <a:tint val="90000"/>
                <a:shade val="100000"/>
                <a:hueMod val="100000"/>
                <a:satMod val="10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Fan</Template>
  <TotalTime>1514</TotalTime>
  <Words>361</Words>
  <Application>Microsoft Office PowerPoint</Application>
  <PresentationFormat>全屏显示(16:9)</PresentationFormat>
  <Paragraphs>21</Paragraphs>
  <Slides>2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3" baseType="lpstr">
      <vt:lpstr>暗香扑面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dxq</dc:creator>
  <cp:lastModifiedBy>Microsoft</cp:lastModifiedBy>
  <cp:revision>24</cp:revision>
  <dcterms:created xsi:type="dcterms:W3CDTF">2019-09-02T04:02:07Z</dcterms:created>
  <dcterms:modified xsi:type="dcterms:W3CDTF">2020-10-17T05:13:54Z</dcterms:modified>
</cp:coreProperties>
</file>