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1" r:id="rId9"/>
    <p:sldId id="2076" r:id="rId10"/>
    <p:sldId id="2061" r:id="rId11"/>
  </p:sldIdLst>
  <p:sldSz cx="9144000" cy="5143500" type="screen16x9"/>
  <p:notesSz cx="6858000" cy="9144000"/>
  <p:embeddedFontLst>
    <p:embeddedFont>
      <p:font typeface="MS Gothic" pitchFamily="49" charset="-128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汉语拼音" pitchFamily="34" charset="0"/>
      <p:regular r:id="rId19"/>
    </p:embeddedFont>
    <p:embeddedFont>
      <p:font typeface="黑体" pitchFamily="49" charset="-122"/>
      <p:regular r:id="rId20"/>
    </p:embeddedFont>
    <p:embeddedFont>
      <p:font typeface="楷体" pitchFamily="49" charset="-122"/>
      <p:regular r:id="rId2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63688" y="1270890"/>
            <a:ext cx="6192688" cy="1076573"/>
            <a:chOff x="2339752" y="1347614"/>
            <a:chExt cx="6192688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3203848" y="1347614"/>
              <a:ext cx="5328592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陶罐和铁罐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39752" y="1578121"/>
              <a:ext cx="830188" cy="841449"/>
              <a:chOff x="3021732" y="2234357"/>
              <a:chExt cx="830188" cy="8414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732" y="2239328"/>
                <a:ext cx="830188" cy="836478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203848" y="2234357"/>
                <a:ext cx="4683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6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yt_shape_10250"/>
          <p:cNvSpPr txBox="1"/>
          <p:nvPr/>
        </p:nvSpPr>
        <p:spPr>
          <a:xfrm>
            <a:off x="1187624" y="1059582"/>
            <a:ext cx="7307999" cy="120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pic>
        <p:nvPicPr>
          <p:cNvPr id="10253" name="yt_image_10253">
            <a:extLst>
              <a:ext uri="">
                <a16:creationId xmlns:a14="http://schemas.microsoft.com/office/drawing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9144" y="1872596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0255">
            <a:extLst>
              <a:ext uri="{FF2B5EF4-FFF2-40B4-BE49-F238E27FC236}">
                <a16:creationId xmlns:a16="http://schemas.microsoft.com/office/drawing/2014/main" xmlns="" id="{AAF6FE0F-74D6-B335-6F73-5969B0F01616}"/>
              </a:ext>
            </a:extLst>
          </p:cNvPr>
          <p:cNvSpPr txBox="1"/>
          <p:nvPr/>
        </p:nvSpPr>
        <p:spPr>
          <a:xfrm>
            <a:off x="7390325" y="2801183"/>
            <a:ext cx="916918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6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课</a:t>
            </a:r>
          </a:p>
        </p:txBody>
      </p:sp>
      <p:sp>
        <p:nvSpPr>
          <p:cNvPr id="5" name="yt_shape_10251"/>
          <p:cNvSpPr txBox="1"/>
          <p:nvPr/>
        </p:nvSpPr>
        <p:spPr>
          <a:xfrm>
            <a:off x="1195862" y="2427734"/>
            <a:ext cx="7848872" cy="482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latinLnBrk="0" hangingPunct="0">
              <a:lnSpc>
                <a:spcPct val="150000"/>
              </a:lnSpc>
            </a:pP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奚落</a:t>
            </a:r>
            <a:r>
              <a:rPr lang="en-US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骄傲</a:t>
            </a:r>
            <a:r>
              <a:rPr lang="en-US" altLang="zh-CN" sz="2400" b="0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傲慢</a:t>
            </a:r>
            <a:r>
              <a:rPr lang="en-US" altLang="zh-CN" sz="2400" b="0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谦虚</a:t>
            </a:r>
            <a:r>
              <a:rPr lang="en-US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争辩</a:t>
            </a:r>
            <a:r>
              <a:rPr lang="en-US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相提并论</a:t>
            </a:r>
            <a:endParaRPr lang="zh-CN" altLang="zh-CN" sz="24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宋体" pitchFamily="12"/>
            </a:endParaRPr>
          </a:p>
        </p:txBody>
      </p:sp>
      <p:sp>
        <p:nvSpPr>
          <p:cNvPr id="6" name="yt_shape_10252"/>
          <p:cNvSpPr txBox="1"/>
          <p:nvPr/>
        </p:nvSpPr>
        <p:spPr>
          <a:xfrm>
            <a:off x="1214288" y="3097614"/>
            <a:ext cx="6886104" cy="482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eaLnBrk="1" latinLnBrk="0" hangingPunct="0">
              <a:lnSpc>
                <a:spcPct val="150000"/>
              </a:lnSpc>
            </a:pP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羞耻</a:t>
            </a:r>
            <a:r>
              <a:rPr lang="en-US" altLang="zh-CN" sz="2400" b="0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流逝</a:t>
            </a:r>
            <a:r>
              <a:rPr lang="en-US" altLang="zh-CN" sz="2400" b="0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荒凉</a:t>
            </a:r>
            <a:r>
              <a:rPr lang="en-US" altLang="zh-CN" sz="2400" b="0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古代</a:t>
            </a:r>
            <a:r>
              <a:rPr lang="en-US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价值</a:t>
            </a:r>
            <a:r>
              <a:rPr lang="en-US" altLang="zh-CN" sz="2400" b="0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   </a:t>
            </a:r>
            <a:r>
              <a:rPr lang="zh-CN" altLang="zh-CN" sz="24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翻来覆去</a:t>
            </a:r>
            <a:endParaRPr lang="zh-CN" altLang="zh-CN" sz="24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宋体" pitchFamily="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yt_shape_10256"/>
          <p:cNvSpPr txBox="1"/>
          <p:nvPr/>
        </p:nvSpPr>
        <p:spPr>
          <a:xfrm>
            <a:off x="1296000" y="935999"/>
            <a:ext cx="4982133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给下面的字补全正确的读音。</a:t>
            </a:r>
          </a:p>
        </p:txBody>
      </p:sp>
      <p:sp>
        <p:nvSpPr>
          <p:cNvPr id="10257" name="yt_shape_10257"/>
          <p:cNvSpPr txBox="1"/>
          <p:nvPr/>
        </p:nvSpPr>
        <p:spPr>
          <a:xfrm>
            <a:off x="1296000" y="1551301"/>
            <a:ext cx="80230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t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en-US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á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罐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g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uà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	</a:t>
            </a:r>
            <a:r>
              <a:rPr lang="en-US" altLang="zh-CN" sz="2800" b="0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谦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q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iān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0258" name="yt_shape_10258"/>
          <p:cNvSpPr txBox="1"/>
          <p:nvPr/>
        </p:nvSpPr>
        <p:spPr>
          <a:xfrm>
            <a:off x="1296000" y="2174618"/>
            <a:ext cx="658836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j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en-US" altLang="zh-CN" sz="2800" b="1" i="0" u="sng" dirty="0" err="1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iā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价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j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en-US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i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  </a:t>
            </a:r>
            <a:r>
              <a:rPr lang="zh-CN" altLang="zh-CN" sz="2800" b="1" dirty="0" smtClean="0">
                <a:solidFill>
                  <a:srgbClr val="000000"/>
                </a:solidFill>
                <a:latin typeface="汉语拼音" pitchFamily="34" charset="0"/>
                <a:ea typeface="宋体" pitchFamily="12"/>
                <a:cs typeface="宋体" pitchFamily="12"/>
              </a:rPr>
              <a:t>虚</a:t>
            </a:r>
            <a:r>
              <a:rPr lang="zh-CN" altLang="zh-CN" sz="2800" b="1" dirty="0">
                <a:solidFill>
                  <a:srgbClr val="000000"/>
                </a:solidFill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汉语拼音" pitchFamily="34" charset="0"/>
                <a:ea typeface="宋体" pitchFamily="12"/>
                <a:cs typeface="宋体" pitchFamily="12"/>
              </a:rPr>
              <a:t>x</a:t>
            </a:r>
            <a:r>
              <a:rPr lang="zh-CN" altLang="zh-CN" sz="100" b="1" spc="-100" dirty="0">
                <a:solidFill>
                  <a:srgbClr val="FF0000"/>
                </a:solidFill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dirty="0">
                <a:solidFill>
                  <a:srgbClr val="000000"/>
                </a:solidFill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    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0259" name="yt_shape_10259"/>
          <p:cNvSpPr txBox="1"/>
          <p:nvPr/>
        </p:nvSpPr>
        <p:spPr>
          <a:xfrm>
            <a:off x="1296000" y="2797935"/>
            <a:ext cx="792364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懦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n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en-US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u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0260" name="yt_shape_10260"/>
          <p:cNvSpPr txBox="1"/>
          <p:nvPr/>
        </p:nvSpPr>
        <p:spPr>
          <a:xfrm>
            <a:off x="3356365" y="2809280"/>
            <a:ext cx="4045979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弱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r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en-US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u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	</a:t>
            </a:r>
            <a:r>
              <a:rPr lang="en-US" altLang="zh-CN" sz="2800" b="0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恼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n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en-US" altLang="zh-CN" sz="2800" b="1" i="0" u="sng" dirty="0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ǎ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F638700-A93C-CDA7-8B21-AB13B788EA94}"/>
              </a:ext>
            </a:extLst>
          </p:cNvPr>
          <p:cNvSpPr txBox="1"/>
          <p:nvPr/>
        </p:nvSpPr>
        <p:spPr>
          <a:xfrm>
            <a:off x="2140541" y="1488620"/>
            <a:ext cx="89287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áo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E9DE461-6369-751F-E9E0-FAF013D6B890}"/>
              </a:ext>
            </a:extLst>
          </p:cNvPr>
          <p:cNvSpPr txBox="1"/>
          <p:nvPr/>
        </p:nvSpPr>
        <p:spPr>
          <a:xfrm>
            <a:off x="4280627" y="1501317"/>
            <a:ext cx="11119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uàn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80A44F8-64E4-1B16-46E2-86602E8ECF9E}"/>
              </a:ext>
            </a:extLst>
          </p:cNvPr>
          <p:cNvSpPr txBox="1"/>
          <p:nvPr/>
        </p:nvSpPr>
        <p:spPr>
          <a:xfrm>
            <a:off x="6440383" y="1500513"/>
            <a:ext cx="1011937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iān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C7CD980-1702-2045-2487-984994D7A72C}"/>
              </a:ext>
            </a:extLst>
          </p:cNvPr>
          <p:cNvSpPr txBox="1"/>
          <p:nvPr/>
        </p:nvSpPr>
        <p:spPr>
          <a:xfrm>
            <a:off x="2140541" y="2111937"/>
            <a:ext cx="99129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iāo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97F8C25-8D24-476C-1E22-D0A2F23E214A}"/>
              </a:ext>
            </a:extLst>
          </p:cNvPr>
          <p:cNvSpPr txBox="1"/>
          <p:nvPr/>
        </p:nvSpPr>
        <p:spPr>
          <a:xfrm>
            <a:off x="4174074" y="2120175"/>
            <a:ext cx="662528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ià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6A912EB-4974-C292-04EC-4C8FA5CFEF49}"/>
              </a:ext>
            </a:extLst>
          </p:cNvPr>
          <p:cNvSpPr txBox="1"/>
          <p:nvPr/>
        </p:nvSpPr>
        <p:spPr>
          <a:xfrm>
            <a:off x="6435741" y="2148204"/>
            <a:ext cx="735710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ū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4692DE9-A5DC-BB7F-7A64-F88BD911A68B}"/>
              </a:ext>
            </a:extLst>
          </p:cNvPr>
          <p:cNvSpPr txBox="1"/>
          <p:nvPr/>
        </p:nvSpPr>
        <p:spPr>
          <a:xfrm>
            <a:off x="2146321" y="2744516"/>
            <a:ext cx="9135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uò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DEECC51-F418-29BE-A763-E636312169F0}"/>
              </a:ext>
            </a:extLst>
          </p:cNvPr>
          <p:cNvSpPr txBox="1"/>
          <p:nvPr/>
        </p:nvSpPr>
        <p:spPr>
          <a:xfrm>
            <a:off x="4175855" y="2763075"/>
            <a:ext cx="9135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uò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08291CC-DB51-33ED-F2D0-CE3BBB092DAA}"/>
              </a:ext>
            </a:extLst>
          </p:cNvPr>
          <p:cNvSpPr txBox="1"/>
          <p:nvPr/>
        </p:nvSpPr>
        <p:spPr>
          <a:xfrm>
            <a:off x="6415430" y="2746599"/>
            <a:ext cx="89287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ǎo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1" name="yt_shape_10261"/>
          <p:cNvSpPr txBox="1"/>
          <p:nvPr/>
        </p:nvSpPr>
        <p:spPr>
          <a:xfrm>
            <a:off x="1296000" y="935999"/>
            <a:ext cx="3178755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0262" name="yt_shape_10262"/>
          <p:cNvSpPr txBox="1"/>
          <p:nvPr/>
        </p:nvSpPr>
        <p:spPr>
          <a:xfrm>
            <a:off x="1296000" y="1551301"/>
            <a:ext cx="1439497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jiāo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ào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宋体" pitchFamily="12"/>
            </a:endParaRPr>
          </a:p>
        </p:txBody>
      </p:sp>
      <p:cxnSp>
        <p:nvCxnSpPr>
          <p:cNvPr id="2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67223" y="231896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18448" y="2678966"/>
            <a:ext cx="6975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29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>
                    <a:alpha val="0"/>
                  </a:srgbClr>
                </a:solidFill>
                <a:effectLst/>
                <a:latin typeface="汉语拼音" pitchFamily="34" charset="0"/>
                <a:ea typeface="楷体" pitchFamily="12"/>
                <a:cs typeface="宋体" pitchFamily="12"/>
              </a:rPr>
              <a:t>骄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67223" y="231896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318448" y="2678966"/>
            <a:ext cx="6975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2016000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>
                    <a:alpha val="0"/>
                  </a:srgbClr>
                </a:solidFill>
                <a:effectLst/>
                <a:latin typeface="汉语拼音" pitchFamily="34" charset="0"/>
                <a:ea typeface="楷体" pitchFamily="12"/>
                <a:cs typeface="宋体" pitchFamily="12"/>
              </a:rPr>
              <a:t>傲</a:t>
            </a:r>
          </a:p>
        </p:txBody>
      </p:sp>
      <p:sp>
        <p:nvSpPr>
          <p:cNvPr id="10269" name="yt_shape_10269"/>
          <p:cNvSpPr txBox="1"/>
          <p:nvPr/>
        </p:nvSpPr>
        <p:spPr>
          <a:xfrm>
            <a:off x="3095999" y="1551301"/>
            <a:ext cx="1330492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nuò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ruò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宋体" pitchFamily="12"/>
            </a:endParaRPr>
          </a:p>
        </p:txBody>
      </p:sp>
      <p:cxnSp>
        <p:nvCxnSpPr>
          <p:cNvPr id="8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3455999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095999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095999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>
                    <a:alpha val="0"/>
                  </a:srgbClr>
                </a:solidFill>
                <a:effectLst/>
                <a:latin typeface="汉语拼音" pitchFamily="34" charset="0"/>
                <a:ea typeface="楷体" pitchFamily="12"/>
                <a:cs typeface="宋体" pitchFamily="12"/>
              </a:rPr>
              <a:t>懦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4175999" y="23189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815999" y="26789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815999" y="23189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>
                    <a:alpha val="0"/>
                  </a:srgbClr>
                </a:solidFill>
                <a:effectLst/>
                <a:latin typeface="汉语拼音" pitchFamily="34" charset="0"/>
                <a:ea typeface="楷体" pitchFamily="12"/>
                <a:cs typeface="宋体" pitchFamily="12"/>
              </a:rPr>
              <a:t>弱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945FA75-11D7-1CF9-0FC4-8012030C8822}"/>
              </a:ext>
            </a:extLst>
          </p:cNvPr>
          <p:cNvSpPr txBox="1"/>
          <p:nvPr/>
        </p:nvSpPr>
        <p:spPr>
          <a:xfrm>
            <a:off x="1318448" y="2318966"/>
            <a:ext cx="697549" cy="7200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986F900-5AF6-4612-15CB-A96175D27963}"/>
              </a:ext>
            </a:extLst>
          </p:cNvPr>
          <p:cNvSpPr txBox="1"/>
          <p:nvPr/>
        </p:nvSpPr>
        <p:spPr>
          <a:xfrm>
            <a:off x="2054375" y="2321600"/>
            <a:ext cx="897273" cy="941959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楷体" pitchFamily="12"/>
                <a:cs typeface="宋体" pitchFamily="12"/>
              </a:rPr>
              <a:t>傲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2AC1F55-F679-7CA6-FEAA-86047BE2D710}"/>
              </a:ext>
            </a:extLst>
          </p:cNvPr>
          <p:cNvSpPr txBox="1"/>
          <p:nvPr/>
        </p:nvSpPr>
        <p:spPr>
          <a:xfrm>
            <a:off x="3094037" y="2358484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楷体" pitchFamily="12"/>
                <a:cs typeface="宋体" pitchFamily="12"/>
              </a:rPr>
              <a:t>懦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C705DDA-EE6D-834F-9016-B3265EBC13E4}"/>
              </a:ext>
            </a:extLst>
          </p:cNvPr>
          <p:cNvSpPr txBox="1"/>
          <p:nvPr/>
        </p:nvSpPr>
        <p:spPr>
          <a:xfrm>
            <a:off x="3842884" y="2358484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楷体" pitchFamily="12"/>
                <a:cs typeface="宋体" pitchFamily="12"/>
              </a:rPr>
              <a:t>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yt_shape_10276">
            <a:extLst>
              <a:ext uri="{FF2B5EF4-FFF2-40B4-BE49-F238E27FC236}">
                <a16:creationId xmlns:a16="http://schemas.microsoft.com/office/drawing/2014/main" xmlns="" id="{F8986BDE-BC53-51B0-1136-2E05E7C52A9C}"/>
              </a:ext>
            </a:extLst>
          </p:cNvPr>
          <p:cNvSpPr txBox="1"/>
          <p:nvPr/>
        </p:nvSpPr>
        <p:spPr>
          <a:xfrm>
            <a:off x="4932040" y="1553850"/>
            <a:ext cx="1319272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dài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jià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宋体" pitchFamily="12"/>
            </a:endParaRPr>
          </a:p>
        </p:txBody>
      </p:sp>
      <p:cxnSp>
        <p:nvCxnSpPr>
          <p:cNvPr id="19" name="直接连接符 13">
            <a:extLst>
              <a:ext uri="{FF2B5EF4-FFF2-40B4-BE49-F238E27FC236}">
                <a16:creationId xmlns:a16="http://schemas.microsoft.com/office/drawing/2014/main" xmlns="" id="{2E104C15-BDF0-F254-A85B-303A6423FB40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868680" y="232151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:a16="http://schemas.microsoft.com/office/drawing/2014/main" xmlns="" id="{8F8EC037-5147-CF38-57BA-51B3B716FB84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508680" y="2681516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1">
            <a:extLst>
              <a:ext uri="{FF2B5EF4-FFF2-40B4-BE49-F238E27FC236}">
                <a16:creationId xmlns:a16="http://schemas.microsoft.com/office/drawing/2014/main" xmlns="" id="{32DD40AB-DAA8-22B6-07D0-82A1D46DBE75}"/>
              </a:ext>
            </a:extLst>
          </p:cNvPr>
          <p:cNvSpPr>
            <a:spLocks noChangeAspect="1"/>
          </p:cNvSpPr>
          <p:nvPr/>
        </p:nvSpPr>
        <p:spPr>
          <a:xfrm>
            <a:off x="4932040" y="2321516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>
                    <a:alpha val="0"/>
                  </a:srgbClr>
                </a:solidFill>
                <a:effectLst/>
                <a:latin typeface="汉语拼音" pitchFamily="34" charset="0"/>
                <a:ea typeface="楷体" pitchFamily="12"/>
                <a:cs typeface="宋体" pitchFamily="12"/>
              </a:rPr>
              <a:t>代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:a16="http://schemas.microsoft.com/office/drawing/2014/main" xmlns="" id="{84E5925C-0DAB-7EC1-C593-A08E313FEA10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868680" y="232151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:a16="http://schemas.microsoft.com/office/drawing/2014/main" xmlns="" id="{465DDC29-FE39-2586-90EC-4F2903F83C47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508680" y="2681516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1">
            <a:extLst>
              <a:ext uri="{FF2B5EF4-FFF2-40B4-BE49-F238E27FC236}">
                <a16:creationId xmlns:a16="http://schemas.microsoft.com/office/drawing/2014/main" xmlns="" id="{D84AE678-3E5F-DC27-2958-8926558860D9}"/>
              </a:ext>
            </a:extLst>
          </p:cNvPr>
          <p:cNvSpPr>
            <a:spLocks noChangeAspect="1"/>
          </p:cNvSpPr>
          <p:nvPr/>
        </p:nvSpPr>
        <p:spPr>
          <a:xfrm>
            <a:off x="5652040" y="2321516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>
                    <a:alpha val="0"/>
                  </a:srgbClr>
                </a:solidFill>
                <a:effectLst/>
                <a:latin typeface="汉语拼音" pitchFamily="34" charset="0"/>
                <a:ea typeface="楷体" pitchFamily="12"/>
                <a:cs typeface="宋体" pitchFamily="12"/>
              </a:rPr>
              <a:t>价</a:t>
            </a:r>
          </a:p>
        </p:txBody>
      </p:sp>
      <p:sp>
        <p:nvSpPr>
          <p:cNvPr id="25" name="yt_shape_10283">
            <a:extLst>
              <a:ext uri="{FF2B5EF4-FFF2-40B4-BE49-F238E27FC236}">
                <a16:creationId xmlns:a16="http://schemas.microsoft.com/office/drawing/2014/main" xmlns="" id="{999A4DD8-3A8B-5998-F804-29F513B3A03B}"/>
              </a:ext>
            </a:extLst>
          </p:cNvPr>
          <p:cNvSpPr txBox="1"/>
          <p:nvPr/>
        </p:nvSpPr>
        <p:spPr>
          <a:xfrm>
            <a:off x="6788680" y="1553850"/>
            <a:ext cx="1484381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chén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tǔ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宋体" pitchFamily="12"/>
            </a:endParaRPr>
          </a:p>
        </p:txBody>
      </p:sp>
      <p:cxnSp>
        <p:nvCxnSpPr>
          <p:cNvPr id="26" name="直接连接符 13">
            <a:extLst>
              <a:ext uri="{FF2B5EF4-FFF2-40B4-BE49-F238E27FC236}">
                <a16:creationId xmlns:a16="http://schemas.microsoft.com/office/drawing/2014/main" xmlns="" id="{FC718AFD-D38E-BCAD-9FCA-3CAF058251FA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148680" y="232151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15">
            <a:extLst>
              <a:ext uri="{FF2B5EF4-FFF2-40B4-BE49-F238E27FC236}">
                <a16:creationId xmlns:a16="http://schemas.microsoft.com/office/drawing/2014/main" xmlns="" id="{D7FD72CD-D4E0-201B-03BD-FE63C6AD91D6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6788680" y="2681516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11">
            <a:extLst>
              <a:ext uri="{FF2B5EF4-FFF2-40B4-BE49-F238E27FC236}">
                <a16:creationId xmlns:a16="http://schemas.microsoft.com/office/drawing/2014/main" xmlns="" id="{1CA2FE4D-7BC3-18C5-E132-5016C315F088}"/>
              </a:ext>
            </a:extLst>
          </p:cNvPr>
          <p:cNvSpPr>
            <a:spLocks noChangeAspect="1"/>
          </p:cNvSpPr>
          <p:nvPr/>
        </p:nvSpPr>
        <p:spPr>
          <a:xfrm>
            <a:off x="6788680" y="2321516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>
                    <a:alpha val="0"/>
                  </a:srgbClr>
                </a:solidFill>
                <a:effectLst/>
                <a:latin typeface="汉语拼音" pitchFamily="34" charset="0"/>
                <a:ea typeface="楷体" pitchFamily="12"/>
                <a:cs typeface="宋体" pitchFamily="12"/>
              </a:rPr>
              <a:t>尘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68A02695-37AE-A50A-504C-00981A29BAF5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7868680" y="232151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B0313CD3-B8DC-01C4-AFF3-84F66B2CE416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7508680" y="2681516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1D6C93A9-240C-C04E-884E-A33561527FC8}"/>
              </a:ext>
            </a:extLst>
          </p:cNvPr>
          <p:cNvSpPr>
            <a:spLocks noChangeAspect="1"/>
          </p:cNvSpPr>
          <p:nvPr/>
        </p:nvSpPr>
        <p:spPr>
          <a:xfrm>
            <a:off x="7508680" y="2321516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>
                    <a:alpha val="0"/>
                  </a:srgbClr>
                </a:solidFill>
                <a:effectLst/>
                <a:latin typeface="汉语拼音" pitchFamily="34" charset="0"/>
                <a:ea typeface="楷体" pitchFamily="12"/>
                <a:cs typeface="宋体" pitchFamily="12"/>
              </a:rPr>
              <a:t>土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49CEF6F-F2E8-1FE4-378A-A4B681585204}"/>
              </a:ext>
            </a:extLst>
          </p:cNvPr>
          <p:cNvSpPr txBox="1"/>
          <p:nvPr/>
        </p:nvSpPr>
        <p:spPr>
          <a:xfrm>
            <a:off x="4954488" y="2372471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楷体" pitchFamily="12"/>
                <a:cs typeface="宋体" pitchFamily="12"/>
              </a:rPr>
              <a:t>代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143FBD3D-FA6E-2C7B-B8B1-F6E4CB2A9106}"/>
              </a:ext>
            </a:extLst>
          </p:cNvPr>
          <p:cNvSpPr txBox="1"/>
          <p:nvPr/>
        </p:nvSpPr>
        <p:spPr>
          <a:xfrm>
            <a:off x="5663637" y="2370933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楷体" pitchFamily="12"/>
                <a:cs typeface="宋体" pitchFamily="12"/>
              </a:rPr>
              <a:t>价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F0915F5E-1A4C-FBEA-1694-5F9FF8D7FE25}"/>
              </a:ext>
            </a:extLst>
          </p:cNvPr>
          <p:cNvSpPr txBox="1"/>
          <p:nvPr/>
        </p:nvSpPr>
        <p:spPr>
          <a:xfrm>
            <a:off x="6791406" y="2344782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楷体" pitchFamily="12"/>
                <a:cs typeface="宋体" pitchFamily="12"/>
              </a:rPr>
              <a:t>尘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12B49F6-17C3-97AC-5ADF-0EF0B8E8F9C8}"/>
              </a:ext>
            </a:extLst>
          </p:cNvPr>
          <p:cNvSpPr txBox="1"/>
          <p:nvPr/>
        </p:nvSpPr>
        <p:spPr>
          <a:xfrm>
            <a:off x="7533025" y="2350854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楷体" pitchFamily="12"/>
                <a:cs typeface="宋体" pitchFamily="12"/>
              </a:rPr>
              <a:t>土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F4FBA621-06C8-5F2F-5D99-A0A82936411C}"/>
              </a:ext>
            </a:extLst>
          </p:cNvPr>
          <p:cNvSpPr txBox="1"/>
          <p:nvPr/>
        </p:nvSpPr>
        <p:spPr>
          <a:xfrm>
            <a:off x="1325327" y="2344782"/>
            <a:ext cx="632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楷体" pitchFamily="12"/>
                <a:cs typeface="宋体" pitchFamily="12"/>
              </a:rPr>
              <a:t>骄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251" name="直接连接符 13">
            <a:extLst>
              <a:ext uri="{FF2B5EF4-FFF2-40B4-BE49-F238E27FC236}">
                <a16:creationId xmlns:a16="http://schemas.microsoft.com/office/drawing/2014/main" xmlns="" id="{F2DD1F42-EB04-7D76-149F-41E086E4F037}"/>
              </a:ext>
            </a:extLst>
          </p:cNvPr>
          <p:cNvCxnSpPr>
            <a:cxnSpLocks/>
            <a:stCxn id="10255" idx="0"/>
            <a:endCxn id="10255" idx="2"/>
          </p:cNvCxnSpPr>
          <p:nvPr/>
        </p:nvCxnSpPr>
        <p:spPr>
          <a:xfrm>
            <a:off x="2375996" y="232458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2" name="直接连接符 15">
            <a:extLst>
              <a:ext uri="{FF2B5EF4-FFF2-40B4-BE49-F238E27FC236}">
                <a16:creationId xmlns:a16="http://schemas.microsoft.com/office/drawing/2014/main" xmlns="" id="{15261EE3-384F-E4B9-E8F8-20A135CACC03}"/>
              </a:ext>
            </a:extLst>
          </p:cNvPr>
          <p:cNvCxnSpPr>
            <a:cxnSpLocks/>
            <a:stCxn id="10255" idx="1"/>
            <a:endCxn id="10255" idx="3"/>
          </p:cNvCxnSpPr>
          <p:nvPr/>
        </p:nvCxnSpPr>
        <p:spPr>
          <a:xfrm>
            <a:off x="2027221" y="2684582"/>
            <a:ext cx="6975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3" name="直接连接符 13">
            <a:extLst>
              <a:ext uri="{FF2B5EF4-FFF2-40B4-BE49-F238E27FC236}">
                <a16:creationId xmlns:a16="http://schemas.microsoft.com/office/drawing/2014/main" xmlns="" id="{0759B30F-EEFC-6E86-B8E4-2B3623B849A3}"/>
              </a:ext>
            </a:extLst>
          </p:cNvPr>
          <p:cNvCxnSpPr>
            <a:cxnSpLocks/>
            <a:stCxn id="10255" idx="0"/>
            <a:endCxn id="10255" idx="2"/>
          </p:cNvCxnSpPr>
          <p:nvPr/>
        </p:nvCxnSpPr>
        <p:spPr>
          <a:xfrm>
            <a:off x="2375996" y="232458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4" name="直接连接符 15">
            <a:extLst>
              <a:ext uri="{FF2B5EF4-FFF2-40B4-BE49-F238E27FC236}">
                <a16:creationId xmlns:a16="http://schemas.microsoft.com/office/drawing/2014/main" xmlns="" id="{13918EDF-5D99-C1D4-9048-09AC50944992}"/>
              </a:ext>
            </a:extLst>
          </p:cNvPr>
          <p:cNvCxnSpPr>
            <a:cxnSpLocks/>
            <a:stCxn id="10255" idx="1"/>
            <a:endCxn id="10255" idx="3"/>
          </p:cNvCxnSpPr>
          <p:nvPr/>
        </p:nvCxnSpPr>
        <p:spPr>
          <a:xfrm>
            <a:off x="2027221" y="2684582"/>
            <a:ext cx="6975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5" name="文本框 10254">
            <a:extLst>
              <a:ext uri="{FF2B5EF4-FFF2-40B4-BE49-F238E27FC236}">
                <a16:creationId xmlns:a16="http://schemas.microsoft.com/office/drawing/2014/main" xmlns="" id="{120D0313-893D-6898-0788-BABF75457F51}"/>
              </a:ext>
            </a:extLst>
          </p:cNvPr>
          <p:cNvSpPr txBox="1"/>
          <p:nvPr/>
        </p:nvSpPr>
        <p:spPr>
          <a:xfrm>
            <a:off x="2027221" y="2324582"/>
            <a:ext cx="697549" cy="7200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0256" name="直接连接符 13">
            <a:extLst>
              <a:ext uri="{FF2B5EF4-FFF2-40B4-BE49-F238E27FC236}">
                <a16:creationId xmlns:a16="http://schemas.microsoft.com/office/drawing/2014/main" xmlns="" id="{690AA3DE-9915-58AA-AB89-0D6958C56122}"/>
              </a:ext>
            </a:extLst>
          </p:cNvPr>
          <p:cNvCxnSpPr>
            <a:cxnSpLocks/>
            <a:stCxn id="10260" idx="0"/>
            <a:endCxn id="10260" idx="2"/>
          </p:cNvCxnSpPr>
          <p:nvPr/>
        </p:nvCxnSpPr>
        <p:spPr>
          <a:xfrm>
            <a:off x="5294002" y="231896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7" name="直接连接符 15">
            <a:extLst>
              <a:ext uri="{FF2B5EF4-FFF2-40B4-BE49-F238E27FC236}">
                <a16:creationId xmlns:a16="http://schemas.microsoft.com/office/drawing/2014/main" xmlns="" id="{92FD3641-77B1-05A4-E23A-CA3CC0E66DC8}"/>
              </a:ext>
            </a:extLst>
          </p:cNvPr>
          <p:cNvCxnSpPr>
            <a:cxnSpLocks/>
            <a:stCxn id="10260" idx="1"/>
            <a:endCxn id="10260" idx="3"/>
          </p:cNvCxnSpPr>
          <p:nvPr/>
        </p:nvCxnSpPr>
        <p:spPr>
          <a:xfrm>
            <a:off x="4945227" y="2678966"/>
            <a:ext cx="6975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8" name="直接连接符 13">
            <a:extLst>
              <a:ext uri="{FF2B5EF4-FFF2-40B4-BE49-F238E27FC236}">
                <a16:creationId xmlns:a16="http://schemas.microsoft.com/office/drawing/2014/main" xmlns="" id="{94C259B4-62FB-981F-DD7B-BCA161AC10B6}"/>
              </a:ext>
            </a:extLst>
          </p:cNvPr>
          <p:cNvCxnSpPr>
            <a:cxnSpLocks/>
            <a:stCxn id="10260" idx="0"/>
            <a:endCxn id="10260" idx="2"/>
          </p:cNvCxnSpPr>
          <p:nvPr/>
        </p:nvCxnSpPr>
        <p:spPr>
          <a:xfrm>
            <a:off x="5294002" y="231896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9" name="直接连接符 15">
            <a:extLst>
              <a:ext uri="{FF2B5EF4-FFF2-40B4-BE49-F238E27FC236}">
                <a16:creationId xmlns:a16="http://schemas.microsoft.com/office/drawing/2014/main" xmlns="" id="{BAB6E91D-FCAE-666A-53D2-5BCE9DDB7978}"/>
              </a:ext>
            </a:extLst>
          </p:cNvPr>
          <p:cNvCxnSpPr>
            <a:cxnSpLocks/>
            <a:stCxn id="10260" idx="1"/>
            <a:endCxn id="10260" idx="3"/>
          </p:cNvCxnSpPr>
          <p:nvPr/>
        </p:nvCxnSpPr>
        <p:spPr>
          <a:xfrm>
            <a:off x="4945227" y="2678966"/>
            <a:ext cx="6975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60" name="文本框 10259">
            <a:extLst>
              <a:ext uri="{FF2B5EF4-FFF2-40B4-BE49-F238E27FC236}">
                <a16:creationId xmlns:a16="http://schemas.microsoft.com/office/drawing/2014/main" xmlns="" id="{14825A8B-5841-1D02-CFED-0507ABC5052B}"/>
              </a:ext>
            </a:extLst>
          </p:cNvPr>
          <p:cNvSpPr txBox="1"/>
          <p:nvPr/>
        </p:nvSpPr>
        <p:spPr>
          <a:xfrm>
            <a:off x="4945227" y="2318966"/>
            <a:ext cx="697549" cy="7200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0263" name="直接连接符 13">
            <a:extLst>
              <a:ext uri="{FF2B5EF4-FFF2-40B4-BE49-F238E27FC236}">
                <a16:creationId xmlns:a16="http://schemas.microsoft.com/office/drawing/2014/main" xmlns="" id="{BF56C646-6E7A-FF42-FD80-441C6E6066CC}"/>
              </a:ext>
            </a:extLst>
          </p:cNvPr>
          <p:cNvCxnSpPr>
            <a:cxnSpLocks/>
            <a:stCxn id="10267" idx="0"/>
            <a:endCxn id="10267" idx="2"/>
          </p:cNvCxnSpPr>
          <p:nvPr/>
        </p:nvCxnSpPr>
        <p:spPr>
          <a:xfrm>
            <a:off x="6014002" y="231896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64" name="直接连接符 15">
            <a:extLst>
              <a:ext uri="{FF2B5EF4-FFF2-40B4-BE49-F238E27FC236}">
                <a16:creationId xmlns:a16="http://schemas.microsoft.com/office/drawing/2014/main" xmlns="" id="{578F9CCF-21D8-FB54-12E7-2A649351AD90}"/>
              </a:ext>
            </a:extLst>
          </p:cNvPr>
          <p:cNvCxnSpPr>
            <a:cxnSpLocks/>
            <a:stCxn id="10267" idx="1"/>
            <a:endCxn id="10267" idx="3"/>
          </p:cNvCxnSpPr>
          <p:nvPr/>
        </p:nvCxnSpPr>
        <p:spPr>
          <a:xfrm>
            <a:off x="5665227" y="2678966"/>
            <a:ext cx="6975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65" name="直接连接符 13">
            <a:extLst>
              <a:ext uri="{FF2B5EF4-FFF2-40B4-BE49-F238E27FC236}">
                <a16:creationId xmlns:a16="http://schemas.microsoft.com/office/drawing/2014/main" xmlns="" id="{D3CBEE60-B73B-F7BC-0822-12CFE0A8EA94}"/>
              </a:ext>
            </a:extLst>
          </p:cNvPr>
          <p:cNvCxnSpPr>
            <a:cxnSpLocks/>
            <a:stCxn id="10267" idx="0"/>
            <a:endCxn id="10267" idx="2"/>
          </p:cNvCxnSpPr>
          <p:nvPr/>
        </p:nvCxnSpPr>
        <p:spPr>
          <a:xfrm>
            <a:off x="6014002" y="231896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66" name="直接连接符 15">
            <a:extLst>
              <a:ext uri="{FF2B5EF4-FFF2-40B4-BE49-F238E27FC236}">
                <a16:creationId xmlns:a16="http://schemas.microsoft.com/office/drawing/2014/main" xmlns="" id="{D8BBF652-A7CD-6284-7197-3BC069ED641B}"/>
              </a:ext>
            </a:extLst>
          </p:cNvPr>
          <p:cNvCxnSpPr>
            <a:cxnSpLocks/>
            <a:stCxn id="10267" idx="1"/>
            <a:endCxn id="10267" idx="3"/>
          </p:cNvCxnSpPr>
          <p:nvPr/>
        </p:nvCxnSpPr>
        <p:spPr>
          <a:xfrm>
            <a:off x="5665227" y="2678966"/>
            <a:ext cx="69754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67" name="文本框 10266">
            <a:extLst>
              <a:ext uri="{FF2B5EF4-FFF2-40B4-BE49-F238E27FC236}">
                <a16:creationId xmlns:a16="http://schemas.microsoft.com/office/drawing/2014/main" xmlns="" id="{A8D8370D-9F22-E452-363F-DED782298413}"/>
              </a:ext>
            </a:extLst>
          </p:cNvPr>
          <p:cNvSpPr txBox="1"/>
          <p:nvPr/>
        </p:nvSpPr>
        <p:spPr>
          <a:xfrm>
            <a:off x="5665227" y="2318966"/>
            <a:ext cx="697549" cy="7200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 build="allAtOnce"/>
      <p:bldP spid="17" grpId="0" build="allAtOnce"/>
      <p:bldP spid="32" grpId="0" build="allAtOnce"/>
      <p:bldP spid="33" grpId="0" build="allAtOnce"/>
      <p:bldP spid="34" grpId="0" build="allAtOnce"/>
      <p:bldP spid="35" grpId="0" build="allAtOnce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0" name="yt_shape_10290"/>
          <p:cNvSpPr txBox="1"/>
          <p:nvPr/>
        </p:nvSpPr>
        <p:spPr>
          <a:xfrm>
            <a:off x="1296000" y="935999"/>
            <a:ext cx="2096728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0291" name="yt_shape_10291"/>
          <p:cNvSpPr txBox="1"/>
          <p:nvPr/>
        </p:nvSpPr>
        <p:spPr>
          <a:xfrm>
            <a:off x="1296000" y="1551301"/>
            <a:ext cx="7307999" cy="120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相提并论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把不同的或相差悬殊的人或事物混在一起来谈论或看待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宋体" pitchFamily="12"/>
            </a:endParaRPr>
          </a:p>
        </p:txBody>
      </p:sp>
      <p:sp>
        <p:nvSpPr>
          <p:cNvPr id="10292" name="yt_shape_10292"/>
          <p:cNvSpPr txBox="1"/>
          <p:nvPr/>
        </p:nvSpPr>
        <p:spPr>
          <a:xfrm>
            <a:off x="1296001" y="2812933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翻来覆去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一次又一次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多次重复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懦弱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软弱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不坚强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E81A4D-1CA2-673D-3FD5-012B4B158A3F}"/>
              </a:ext>
            </a:extLst>
          </p:cNvPr>
          <p:cNvSpPr txBox="1"/>
          <p:nvPr/>
        </p:nvSpPr>
        <p:spPr>
          <a:xfrm>
            <a:off x="3349114" y="1479095"/>
            <a:ext cx="51807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把不同的或相差悬殊的人或事物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D9F588E-E560-0111-E15A-C8D005F37831}"/>
              </a:ext>
            </a:extLst>
          </p:cNvPr>
          <p:cNvSpPr txBox="1"/>
          <p:nvPr/>
        </p:nvSpPr>
        <p:spPr>
          <a:xfrm>
            <a:off x="1205989" y="2119175"/>
            <a:ext cx="410914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混在一起来谈论或看待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926BC76-8CFE-F70F-26D1-58C936A935B6}"/>
              </a:ext>
            </a:extLst>
          </p:cNvPr>
          <p:cNvSpPr txBox="1"/>
          <p:nvPr/>
        </p:nvSpPr>
        <p:spPr>
          <a:xfrm>
            <a:off x="3349115" y="2740727"/>
            <a:ext cx="4109148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一次又一次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多次重复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83FEA65-688E-8584-6570-DC64B3D627AF}"/>
              </a:ext>
            </a:extLst>
          </p:cNvPr>
          <p:cNvSpPr txBox="1"/>
          <p:nvPr/>
        </p:nvSpPr>
        <p:spPr>
          <a:xfrm>
            <a:off x="2395657" y="3380807"/>
            <a:ext cx="26803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软弱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不坚强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5" name="yt_shape_10295"/>
          <p:cNvSpPr txBox="1"/>
          <p:nvPr/>
        </p:nvSpPr>
        <p:spPr>
          <a:xfrm>
            <a:off x="1259631" y="640943"/>
            <a:ext cx="7050007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判断对错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对的画“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Times New Roman" pitchFamily="12"/>
                <a:cs typeface="宋体" pitchFamily="12"/>
              </a:rPr>
              <a:t>√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错的画“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MS Gothic" pitchFamily="12"/>
                <a:ea typeface="MS Gothic" pitchFamily="12"/>
                <a:cs typeface="MS Gothic" pitchFamily="12"/>
              </a:rPr>
              <a:t>✕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”。</a:t>
            </a:r>
          </a:p>
        </p:txBody>
      </p:sp>
      <p:sp>
        <p:nvSpPr>
          <p:cNvPr id="10296" name="yt_shape_10296"/>
          <p:cNvSpPr txBox="1"/>
          <p:nvPr/>
        </p:nvSpPr>
        <p:spPr>
          <a:xfrm>
            <a:off x="1259632" y="1385692"/>
            <a:ext cx="752447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tabLst>
                <a:tab pos="558327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骄傲的铁罐和谦虚的陶罐是一对好兄弟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一直和睦相处。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	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MS Gothic" pitchFamily="12"/>
                <a:ea typeface="MS Gothic" pitchFamily="12"/>
                <a:cs typeface="MS Gothic" pitchFamily="12"/>
              </a:rPr>
              <a:t>✕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C1CF0A5-3BEB-D7BF-47FD-3516C8DD973E}"/>
              </a:ext>
            </a:extLst>
          </p:cNvPr>
          <p:cNvSpPr txBox="1"/>
          <p:nvPr/>
        </p:nvSpPr>
        <p:spPr>
          <a:xfrm>
            <a:off x="7502247" y="1635646"/>
            <a:ext cx="5372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Gothic" pitchFamily="12"/>
                <a:ea typeface="MS Gothic" pitchFamily="12"/>
                <a:cs typeface="MS Gothic" pitchFamily="12"/>
              </a:rPr>
              <a:t>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yt_shape_10297">
            <a:extLst>
              <a:ext uri="{FF2B5EF4-FFF2-40B4-BE49-F238E27FC236}">
                <a16:creationId xmlns:a16="http://schemas.microsoft.com/office/drawing/2014/main" xmlns="" id="{5BCE45A5-5D1C-FB44-FBBA-E9C4EBF951FB}"/>
              </a:ext>
            </a:extLst>
          </p:cNvPr>
          <p:cNvSpPr txBox="1"/>
          <p:nvPr/>
        </p:nvSpPr>
        <p:spPr>
          <a:xfrm>
            <a:off x="1239083" y="2355726"/>
            <a:ext cx="758138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tabLst>
                <a:tab pos="558327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骄傲的铁罐看不起陶罐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常常奚落它。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MS Gothic" pitchFamily="12"/>
                <a:ea typeface="MS Gothic" pitchFamily="12"/>
                <a:cs typeface="MS Gothic" pitchFamily="12"/>
              </a:rPr>
              <a:t>✕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A93F4F0-31C1-1AF9-C22D-3F29E66B1FD4}"/>
              </a:ext>
            </a:extLst>
          </p:cNvPr>
          <p:cNvSpPr txBox="1"/>
          <p:nvPr/>
        </p:nvSpPr>
        <p:spPr>
          <a:xfrm>
            <a:off x="7624340" y="2615182"/>
            <a:ext cx="446850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56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Times New Roman" pitchFamily="12"/>
                <a:cs typeface="宋体" pitchFamily="1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yt_shape_10298"/>
          <p:cNvSpPr txBox="1"/>
          <p:nvPr/>
        </p:nvSpPr>
        <p:spPr>
          <a:xfrm>
            <a:off x="1281593" y="3435846"/>
            <a:ext cx="753887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tabLst>
                <a:tab pos="558327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3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许多年过去了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陶罐被完整地保存了下来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铁罐却不存在了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。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                   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en-US" altLang="zh-CN" sz="2800" b="1" i="0" u="none" spc="562" dirty="0">
                <a:solidFill>
                  <a:srgbClr val="FF0000">
                    <a:alpha val="0"/>
                  </a:srgbClr>
                </a:solidFill>
                <a:effectLst/>
                <a:latin typeface="汉语拼音" pitchFamily="34" charset="0"/>
                <a:ea typeface="Times New Roman" pitchFamily="12"/>
                <a:cs typeface="宋体" pitchFamily="12"/>
              </a:rPr>
              <a:t>√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xmlns="" id="{158C30E8-4B24-4B7F-7A4B-EA4AE1A0B081}"/>
              </a:ext>
            </a:extLst>
          </p:cNvPr>
          <p:cNvSpPr txBox="1"/>
          <p:nvPr/>
        </p:nvSpPr>
        <p:spPr>
          <a:xfrm>
            <a:off x="7581662" y="3680446"/>
            <a:ext cx="446722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56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Times New Roman" pitchFamily="12"/>
                <a:cs typeface="宋体" pitchFamily="1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" name="yt_shape_10301"/>
          <p:cNvSpPr txBox="1"/>
          <p:nvPr/>
        </p:nvSpPr>
        <p:spPr>
          <a:xfrm>
            <a:off x="1331639" y="1027860"/>
            <a:ext cx="1736053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选一选。</a:t>
            </a:r>
          </a:p>
        </p:txBody>
      </p:sp>
      <p:sp>
        <p:nvSpPr>
          <p:cNvPr id="10302" name="yt_shape_10302"/>
          <p:cNvSpPr txBox="1"/>
          <p:nvPr/>
        </p:nvSpPr>
        <p:spPr>
          <a:xfrm>
            <a:off x="1331640" y="1643162"/>
            <a:ext cx="7307999" cy="1855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罐是盛东西用的大口器皿。陶罐是用黏土烧制成的罐子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易碎　不易碎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。铁罐结实耐用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但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易腐蚀　不易腐蚀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宋体" pitchFamily="12"/>
              </a:rPr>
              <a:t>。</a:t>
            </a:r>
          </a:p>
        </p:txBody>
      </p:sp>
      <p:sp>
        <p:nvSpPr>
          <p:cNvPr id="2" name="yt_shape_矩形_2">
            <a:extLst>
              <a:ext uri="{FF2B5EF4-FFF2-40B4-BE49-F238E27FC236}">
                <a16:creationId xmlns:a16="http://schemas.microsoft.com/office/drawing/2014/main" xmlns="" id="{7D710530-F264-DCBE-0D1B-E274FB859E8D}"/>
              </a:ext>
            </a:extLst>
          </p:cNvPr>
          <p:cNvSpPr/>
          <p:nvPr/>
        </p:nvSpPr>
        <p:spPr bwMode="auto">
          <a:xfrm>
            <a:off x="3467619" y="2358662"/>
            <a:ext cx="785883" cy="5241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yt_shape_矩形_3">
            <a:extLst>
              <a:ext uri="{FF2B5EF4-FFF2-40B4-BE49-F238E27FC236}">
                <a16:creationId xmlns:a16="http://schemas.microsoft.com/office/drawing/2014/main" xmlns="" id="{DC2C5A70-FB42-3AFF-5069-44C7C529FE56}"/>
              </a:ext>
            </a:extLst>
          </p:cNvPr>
          <p:cNvSpPr/>
          <p:nvPr/>
        </p:nvSpPr>
        <p:spPr bwMode="auto">
          <a:xfrm>
            <a:off x="2732606" y="2986821"/>
            <a:ext cx="1239886" cy="51351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3" name="yt_shape_10303"/>
          <p:cNvSpPr txBox="1"/>
          <p:nvPr/>
        </p:nvSpPr>
        <p:spPr>
          <a:xfrm>
            <a:off x="1331640" y="1923678"/>
            <a:ext cx="4847481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3918514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全屏显示(16:9)</PresentationFormat>
  <Paragraphs>62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MS Gothic</vt:lpstr>
      <vt:lpstr>Calibri</vt:lpstr>
      <vt:lpstr>汉语拼音</vt:lpstr>
      <vt:lpstr>黑体</vt:lpstr>
      <vt:lpstr>楷体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