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2" r:id="rId9"/>
    <p:sldId id="2071" r:id="rId10"/>
    <p:sldId id="2073" r:id="rId11"/>
    <p:sldId id="2061" r:id="rId12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汉语拼音" pitchFamily="34" charset="0"/>
      <p:regular r:id="rId19"/>
    </p:embeddedFont>
    <p:embeddedFont>
      <p:font typeface="黑体" pitchFamily="49" charset="-122"/>
      <p:regular r:id="rId20"/>
    </p:embeddedFont>
    <p:embeddedFont>
      <p:font typeface="楷体" pitchFamily="49" charset="-122"/>
      <p:regular r:id="rId2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>
        <p:scale>
          <a:sx n="100" d="100"/>
          <a:sy n="100" d="100"/>
        </p:scale>
        <p:origin x="-1884" y="-888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0" name="yt_shape_10200"/>
          <p:cNvSpPr txBox="1"/>
          <p:nvPr/>
        </p:nvSpPr>
        <p:spPr>
          <a:xfrm>
            <a:off x="1259632" y="1999596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315812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47664" y="1236697"/>
            <a:ext cx="6336704" cy="1076573"/>
            <a:chOff x="2339752" y="1347614"/>
            <a:chExt cx="6336704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3203848" y="1347614"/>
              <a:ext cx="5472608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昆虫</a:t>
              </a: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备忘录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39752" y="1578121"/>
              <a:ext cx="830188" cy="841449"/>
              <a:chOff x="3021732" y="2234357"/>
              <a:chExt cx="830188" cy="8414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732" y="2239328"/>
                <a:ext cx="830188" cy="836478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203848" y="2234357"/>
                <a:ext cx="4683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4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281775" y="1290249"/>
            <a:ext cx="4956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*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6" name="yt_shape_10176"/>
          <p:cNvSpPr txBox="1"/>
          <p:nvPr/>
        </p:nvSpPr>
        <p:spPr>
          <a:xfrm>
            <a:off x="1223938" y="1070716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pic>
        <p:nvPicPr>
          <p:cNvPr id="10177" name="yt_image_10177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923678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79" name="yt_shape_10179"/>
          <p:cNvSpPr txBox="1"/>
          <p:nvPr/>
        </p:nvSpPr>
        <p:spPr>
          <a:xfrm>
            <a:off x="7325539" y="2943931"/>
            <a:ext cx="900888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  <p:sp>
        <p:nvSpPr>
          <p:cNvPr id="10180" name="yt_shape_10180"/>
          <p:cNvSpPr txBox="1"/>
          <p:nvPr/>
        </p:nvSpPr>
        <p:spPr>
          <a:xfrm>
            <a:off x="1223937" y="2379417"/>
            <a:ext cx="4284112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备忘录　距离　款款地　瞎点　益虫　黑斑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DBC8AE9-5063-CEC7-5CCC-02424B8752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5065" y="1635646"/>
            <a:ext cx="7468539" cy="1471497"/>
          </a:xfrm>
          <a:prstGeom prst="rect">
            <a:avLst/>
          </a:prstGeom>
        </p:spPr>
      </p:pic>
      <p:sp>
        <p:nvSpPr>
          <p:cNvPr id="10181" name="yt_shape_10181"/>
          <p:cNvSpPr txBox="1"/>
          <p:nvPr/>
        </p:nvSpPr>
        <p:spPr>
          <a:xfrm>
            <a:off x="1296000" y="935999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读一读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连一连。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366BCE2B-7BE7-DD8A-8EAF-D60A34A2391B}"/>
              </a:ext>
            </a:extLst>
          </p:cNvPr>
          <p:cNvCxnSpPr>
            <a:cxnSpLocks/>
          </p:cNvCxnSpPr>
          <p:nvPr/>
        </p:nvCxnSpPr>
        <p:spPr>
          <a:xfrm>
            <a:off x="1619672" y="1851670"/>
            <a:ext cx="5976664" cy="976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66A5A43A-A49C-E4D3-3BE0-E9B21FBAA2EA}"/>
              </a:ext>
            </a:extLst>
          </p:cNvPr>
          <p:cNvCxnSpPr>
            <a:cxnSpLocks/>
          </p:cNvCxnSpPr>
          <p:nvPr/>
        </p:nvCxnSpPr>
        <p:spPr>
          <a:xfrm>
            <a:off x="2627335" y="1903456"/>
            <a:ext cx="1224585" cy="854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F0F93AA0-BF44-2B00-F020-6D6628F8AD52}"/>
              </a:ext>
            </a:extLst>
          </p:cNvPr>
          <p:cNvCxnSpPr>
            <a:cxnSpLocks/>
          </p:cNvCxnSpPr>
          <p:nvPr/>
        </p:nvCxnSpPr>
        <p:spPr>
          <a:xfrm>
            <a:off x="3200969" y="1896548"/>
            <a:ext cx="1407035" cy="9316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7AB67080-97AF-5F4F-78AE-CE3CA217530E}"/>
              </a:ext>
            </a:extLst>
          </p:cNvPr>
          <p:cNvCxnSpPr>
            <a:cxnSpLocks/>
          </p:cNvCxnSpPr>
          <p:nvPr/>
        </p:nvCxnSpPr>
        <p:spPr>
          <a:xfrm>
            <a:off x="3774603" y="1874108"/>
            <a:ext cx="1517477" cy="9316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FB17A255-E032-91C9-2456-5F7919548BC2}"/>
              </a:ext>
            </a:extLst>
          </p:cNvPr>
          <p:cNvCxnSpPr>
            <a:cxnSpLocks/>
          </p:cNvCxnSpPr>
          <p:nvPr/>
        </p:nvCxnSpPr>
        <p:spPr>
          <a:xfrm flipH="1">
            <a:off x="1829938" y="1874291"/>
            <a:ext cx="2742062" cy="976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80760802-E0D7-EACC-154E-FDFA80561CD6}"/>
              </a:ext>
            </a:extLst>
          </p:cNvPr>
          <p:cNvCxnSpPr>
            <a:cxnSpLocks/>
          </p:cNvCxnSpPr>
          <p:nvPr/>
        </p:nvCxnSpPr>
        <p:spPr>
          <a:xfrm flipH="1">
            <a:off x="3131840" y="1874291"/>
            <a:ext cx="2310014" cy="9539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33AF1CA-B21F-3C91-583B-B94F71577B2E}"/>
              </a:ext>
            </a:extLst>
          </p:cNvPr>
          <p:cNvCxnSpPr>
            <a:cxnSpLocks/>
          </p:cNvCxnSpPr>
          <p:nvPr/>
        </p:nvCxnSpPr>
        <p:spPr>
          <a:xfrm>
            <a:off x="6135162" y="1851670"/>
            <a:ext cx="2258571" cy="976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E058F4E6-4BCD-98C4-7F7C-6134FC40D5C5}"/>
              </a:ext>
            </a:extLst>
          </p:cNvPr>
          <p:cNvCxnSpPr>
            <a:cxnSpLocks/>
          </p:cNvCxnSpPr>
          <p:nvPr/>
        </p:nvCxnSpPr>
        <p:spPr>
          <a:xfrm flipH="1">
            <a:off x="6084617" y="1896548"/>
            <a:ext cx="799114" cy="9092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FEA74352-FE25-5F68-2776-1C2DEFC67531}"/>
              </a:ext>
            </a:extLst>
          </p:cNvPr>
          <p:cNvCxnSpPr>
            <a:cxnSpLocks/>
          </p:cNvCxnSpPr>
          <p:nvPr/>
        </p:nvCxnSpPr>
        <p:spPr>
          <a:xfrm flipH="1">
            <a:off x="6866351" y="1849100"/>
            <a:ext cx="799114" cy="9092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FC4B2FE7-37DA-5AF6-9708-E2403E47A988}"/>
              </a:ext>
            </a:extLst>
          </p:cNvPr>
          <p:cNvCxnSpPr>
            <a:cxnSpLocks/>
          </p:cNvCxnSpPr>
          <p:nvPr/>
        </p:nvCxnSpPr>
        <p:spPr>
          <a:xfrm flipH="1">
            <a:off x="2514595" y="1849099"/>
            <a:ext cx="6036171" cy="977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6" name="yt_shape_10186"/>
          <p:cNvSpPr txBox="1"/>
          <p:nvPr/>
        </p:nvSpPr>
        <p:spPr>
          <a:xfrm>
            <a:off x="1296000" y="935999"/>
            <a:ext cx="567944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给下面的多音字补全正确的读音。</a:t>
            </a:r>
          </a:p>
        </p:txBody>
      </p:sp>
      <p:sp>
        <p:nvSpPr>
          <p:cNvPr id="10187" name="yt_shape_10187"/>
          <p:cNvSpPr txBox="1"/>
          <p:nvPr/>
        </p:nvSpPr>
        <p:spPr>
          <a:xfrm>
            <a:off x="1296000" y="1551301"/>
            <a:ext cx="528670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蚂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ǎ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　　　蚂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à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蚱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E8AE0E8-37C5-2139-D4C4-0D8C50745192}"/>
              </a:ext>
            </a:extLst>
          </p:cNvPr>
          <p:cNvSpPr txBox="1"/>
          <p:nvPr/>
        </p:nvSpPr>
        <p:spPr>
          <a:xfrm>
            <a:off x="2051720" y="1479095"/>
            <a:ext cx="7150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ǎ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D838020-351C-CA64-846B-C057558F5CF1}"/>
              </a:ext>
            </a:extLst>
          </p:cNvPr>
          <p:cNvSpPr txBox="1"/>
          <p:nvPr/>
        </p:nvSpPr>
        <p:spPr>
          <a:xfrm>
            <a:off x="5436096" y="1479095"/>
            <a:ext cx="7150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à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" name="yt_shape_10188"/>
          <p:cNvSpPr txBox="1"/>
          <p:nvPr/>
        </p:nvSpPr>
        <p:spPr>
          <a:xfrm>
            <a:off x="1259632" y="542452"/>
            <a:ext cx="531876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为下面的词语选择正确的含义。</a:t>
            </a:r>
          </a:p>
        </p:txBody>
      </p:sp>
      <p:sp>
        <p:nvSpPr>
          <p:cNvPr id="10189" name="yt_shape_10189"/>
          <p:cNvSpPr txBox="1"/>
          <p:nvPr/>
        </p:nvSpPr>
        <p:spPr>
          <a:xfrm>
            <a:off x="1259633" y="1148872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琢磨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凡是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讨厌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完整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graphicFrame>
        <p:nvGraphicFramePr>
          <p:cNvPr id="10190" name="yt_table_10190" title="H_176.08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23205"/>
              </p:ext>
            </p:extLst>
          </p:nvPr>
        </p:nvGraphicFramePr>
        <p:xfrm>
          <a:off x="1259632" y="2521054"/>
          <a:ext cx="4872038" cy="1706880"/>
        </p:xfrm>
        <a:graphic>
          <a:graphicData uri="http://schemas.openxmlformats.org/drawingml/2006/table">
            <a:tbl>
              <a:tblPr/>
              <a:tblGrid>
                <a:gridCol w="4872038">
                  <a:extLst>
                    <a:ext uri="{9D8B030D-6E8A-4147-A177-3AD203B41FA5}">
                      <a16:colId xmlns:a16="http://schemas.microsoft.com/office/drawing/2014/main" xmlns="" val="1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完备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没有残缺或损坏。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思考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研究。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令人心烦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惹人厌烦。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总括某个范围内的一切。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BB96A20-B9A5-EED3-6A63-809F1C0680A3}"/>
              </a:ext>
            </a:extLst>
          </p:cNvPr>
          <p:cNvSpPr txBox="1"/>
          <p:nvPr/>
        </p:nvSpPr>
        <p:spPr>
          <a:xfrm>
            <a:off x="2596785" y="1115140"/>
            <a:ext cx="4166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AD54E17-EA50-FB5E-16F9-093DDB3FC7F9}"/>
              </a:ext>
            </a:extLst>
          </p:cNvPr>
          <p:cNvSpPr txBox="1"/>
          <p:nvPr/>
        </p:nvSpPr>
        <p:spPr>
          <a:xfrm>
            <a:off x="5330460" y="1115140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9392633-E9F8-0999-19FE-DBE8C2B206E5}"/>
              </a:ext>
            </a:extLst>
          </p:cNvPr>
          <p:cNvSpPr txBox="1"/>
          <p:nvPr/>
        </p:nvSpPr>
        <p:spPr>
          <a:xfrm>
            <a:off x="2596785" y="1784478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B44EE90-C455-C090-CCDC-BD21B1B4699D}"/>
              </a:ext>
            </a:extLst>
          </p:cNvPr>
          <p:cNvSpPr txBox="1"/>
          <p:nvPr/>
        </p:nvSpPr>
        <p:spPr>
          <a:xfrm>
            <a:off x="5363577" y="1807348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4" name="yt_shape_10194"/>
          <p:cNvSpPr txBox="1"/>
          <p:nvPr/>
        </p:nvSpPr>
        <p:spPr>
          <a:xfrm>
            <a:off x="1283340" y="1131590"/>
            <a:ext cx="1712007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填一填。</a:t>
            </a:r>
          </a:p>
        </p:txBody>
      </p:sp>
      <p:sp>
        <p:nvSpPr>
          <p:cNvPr id="10195" name="yt_shape_10195"/>
          <p:cNvSpPr txBox="1"/>
          <p:nvPr/>
        </p:nvSpPr>
        <p:spPr>
          <a:xfrm>
            <a:off x="1283340" y="1746892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本课为我们介绍了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四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种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昆虫的知识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分别是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蜻蜓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、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瓢虫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、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独角仙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和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蚂蚱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96C0967-0247-59EE-6ADD-56D8004A4379}"/>
              </a:ext>
            </a:extLst>
          </p:cNvPr>
          <p:cNvSpPr txBox="1"/>
          <p:nvPr/>
        </p:nvSpPr>
        <p:spPr>
          <a:xfrm>
            <a:off x="5300192" y="1674686"/>
            <a:ext cx="8944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四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3E399E0-2CCB-8909-8A6B-B3A9365F6792}"/>
              </a:ext>
            </a:extLst>
          </p:cNvPr>
          <p:cNvSpPr txBox="1"/>
          <p:nvPr/>
        </p:nvSpPr>
        <p:spPr>
          <a:xfrm>
            <a:off x="3336454" y="2314766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蜻蜓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8D87B58-405C-9DA0-CE75-B6AB6ACED2C1}"/>
              </a:ext>
            </a:extLst>
          </p:cNvPr>
          <p:cNvSpPr txBox="1"/>
          <p:nvPr/>
        </p:nvSpPr>
        <p:spPr>
          <a:xfrm>
            <a:off x="5122392" y="2314766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瓢虫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FA0F37E-9C57-57EC-751D-D80629088A62}"/>
              </a:ext>
            </a:extLst>
          </p:cNvPr>
          <p:cNvSpPr txBox="1"/>
          <p:nvPr/>
        </p:nvSpPr>
        <p:spPr>
          <a:xfrm>
            <a:off x="6908328" y="2314766"/>
            <a:ext cx="160883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独角仙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84B51F2-42D7-2597-A3BD-560029423A70}"/>
              </a:ext>
            </a:extLst>
          </p:cNvPr>
          <p:cNvSpPr txBox="1"/>
          <p:nvPr/>
        </p:nvSpPr>
        <p:spPr>
          <a:xfrm>
            <a:off x="1907704" y="2954846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蚂蚱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6" name="yt_shape_10196"/>
          <p:cNvSpPr txBox="1"/>
          <p:nvPr/>
        </p:nvSpPr>
        <p:spPr>
          <a:xfrm>
            <a:off x="1296000" y="1136814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读《花大姐》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我们知道有的瓢虫吃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蚜虫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这样的瓢虫是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益虫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；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有的吃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马铃薯嫩叶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这样的瓢虫是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害虫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BA702EC-B2BD-F9A7-9266-27A965B58C97}"/>
              </a:ext>
            </a:extLst>
          </p:cNvPr>
          <p:cNvSpPr txBox="1"/>
          <p:nvPr/>
        </p:nvSpPr>
        <p:spPr>
          <a:xfrm>
            <a:off x="1920364" y="1704688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蚜虫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38F5A1B-DCE0-0929-23D6-ADF74A387A76}"/>
              </a:ext>
            </a:extLst>
          </p:cNvPr>
          <p:cNvSpPr txBox="1"/>
          <p:nvPr/>
        </p:nvSpPr>
        <p:spPr>
          <a:xfrm>
            <a:off x="5849427" y="1704688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益虫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C433C59-F87C-4610-1A90-16E1DFF96410}"/>
              </a:ext>
            </a:extLst>
          </p:cNvPr>
          <p:cNvSpPr txBox="1"/>
          <p:nvPr/>
        </p:nvSpPr>
        <p:spPr>
          <a:xfrm>
            <a:off x="1920364" y="2344768"/>
            <a:ext cx="23232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马铃薯嫩叶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C45C4C0-46E4-2EE0-A819-840CD78C0270}"/>
              </a:ext>
            </a:extLst>
          </p:cNvPr>
          <p:cNvSpPr txBox="1"/>
          <p:nvPr/>
        </p:nvSpPr>
        <p:spPr>
          <a:xfrm>
            <a:off x="6920988" y="2344768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害虫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" name="yt_shape_10199"/>
          <p:cNvSpPr txBox="1"/>
          <p:nvPr/>
        </p:nvSpPr>
        <p:spPr>
          <a:xfrm>
            <a:off x="1296000" y="1419820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汪曾祺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中国作家。所作小说以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短篇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为主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。著有《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邂逅集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《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蒲桥集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《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晚翠文谈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等。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991C92C-79D9-DD94-849D-E6B6379A3C19}"/>
              </a:ext>
            </a:extLst>
          </p:cNvPr>
          <p:cNvSpPr txBox="1"/>
          <p:nvPr/>
        </p:nvSpPr>
        <p:spPr>
          <a:xfrm>
            <a:off x="6830502" y="1347614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短篇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C850C60-3281-6513-EDA7-826E474D15AE}"/>
              </a:ext>
            </a:extLst>
          </p:cNvPr>
          <p:cNvSpPr txBox="1"/>
          <p:nvPr/>
        </p:nvSpPr>
        <p:spPr>
          <a:xfrm>
            <a:off x="3349114" y="1987694"/>
            <a:ext cx="160883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邂逅集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466DC16-94A0-4DD7-C8D3-EFB9E92EDDB4}"/>
              </a:ext>
            </a:extLst>
          </p:cNvPr>
          <p:cNvSpPr txBox="1"/>
          <p:nvPr/>
        </p:nvSpPr>
        <p:spPr>
          <a:xfrm>
            <a:off x="5849427" y="1987694"/>
            <a:ext cx="16088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蒲桥集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258EEDB-469B-FF96-DFA7-393CC3189460}"/>
              </a:ext>
            </a:extLst>
          </p:cNvPr>
          <p:cNvSpPr txBox="1"/>
          <p:nvPr/>
        </p:nvSpPr>
        <p:spPr>
          <a:xfrm>
            <a:off x="1920364" y="2627774"/>
            <a:ext cx="19660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晚翠文谈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全屏显示(16:9)</PresentationFormat>
  <Paragraphs>43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Calibri</vt:lpstr>
      <vt:lpstr>汉语拼音</vt:lpstr>
      <vt:lpstr>黑体</vt:lpstr>
      <vt:lpstr>楷体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