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5"/>
  </p:notesMasterIdLst>
  <p:handoutMasterIdLst>
    <p:handoutMasterId r:id="rId16"/>
  </p:handoutMasterIdLst>
  <p:sldIdLst>
    <p:sldId id="2051" r:id="rId2"/>
    <p:sldId id="1954" r:id="rId3"/>
    <p:sldId id="2065" r:id="rId4"/>
    <p:sldId id="2066" r:id="rId5"/>
    <p:sldId id="2067" r:id="rId6"/>
    <p:sldId id="2068" r:id="rId7"/>
    <p:sldId id="2069" r:id="rId8"/>
    <p:sldId id="2070" r:id="rId9"/>
    <p:sldId id="2074" r:id="rId10"/>
    <p:sldId id="2075" r:id="rId11"/>
    <p:sldId id="2071" r:id="rId12"/>
    <p:sldId id="2076" r:id="rId13"/>
    <p:sldId id="2061" r:id="rId14"/>
  </p:sldIdLst>
  <p:sldSz cx="9144000" cy="5143500" type="screen16x9"/>
  <p:notesSz cx="6858000" cy="9144000"/>
  <p:embeddedFontLst>
    <p:embeddedFont>
      <p:font typeface="楷体" pitchFamily="49" charset="-12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汉语拼音" pitchFamily="34" charset="0"/>
      <p:regular r:id="rId22"/>
    </p:embeddedFont>
    <p:embeddedFont>
      <p:font typeface="黑体" pitchFamily="49" charset="-122"/>
      <p:regular r:id="rId23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2" name="yt_shape_11242"/>
          <p:cNvSpPr txBox="1"/>
          <p:nvPr/>
        </p:nvSpPr>
        <p:spPr>
          <a:xfrm>
            <a:off x="1187624" y="699542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急性子顾客最后没穿上新衣服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因为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spc="150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</a:p>
        </p:txBody>
      </p:sp>
      <p:graphicFrame>
        <p:nvGraphicFramePr>
          <p:cNvPr id="11243" name="yt_table_11243" title="H_176.08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97768"/>
              </p:ext>
            </p:extLst>
          </p:nvPr>
        </p:nvGraphicFramePr>
        <p:xfrm>
          <a:off x="1250622" y="1975253"/>
          <a:ext cx="5229225" cy="2560320"/>
        </p:xfrm>
        <a:graphic>
          <a:graphicData uri="http://schemas.openxmlformats.org/drawingml/2006/table">
            <a:tbl>
              <a:tblPr/>
              <a:tblGrid>
                <a:gridCol w="5229225">
                  <a:extLst>
                    <a:ext uri="{9D8B030D-6E8A-4147-A177-3AD203B41FA5}">
                      <a16:colId xmlns:a16="http://schemas.microsoft.com/office/drawing/2014/main" xmlns="" val="1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急性子顾客就想做一件棉袄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慢性子裁缝还没开始裁料呢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急性子顾客总是催促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慢性子裁缝做得慢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9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3DA0825-DF55-8ED7-510C-6AF8591B482E}"/>
              </a:ext>
            </a:extLst>
          </p:cNvPr>
          <p:cNvSpPr txBox="1"/>
          <p:nvPr/>
        </p:nvSpPr>
        <p:spPr>
          <a:xfrm>
            <a:off x="1848501" y="1292816"/>
            <a:ext cx="4356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7" name="yt_shape_11247"/>
          <p:cNvSpPr txBox="1"/>
          <p:nvPr/>
        </p:nvSpPr>
        <p:spPr>
          <a:xfrm>
            <a:off x="1296000" y="1491828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7.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本文的作者是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周锐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原名周庆宁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优秀的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童话作家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代表作有《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幽默西游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《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幽默三国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《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书包里的老师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等。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6F2D6C9-998F-8F31-09FB-0CC29FF96E6B}"/>
              </a:ext>
            </a:extLst>
          </p:cNvPr>
          <p:cNvSpPr txBox="1"/>
          <p:nvPr/>
        </p:nvSpPr>
        <p:spPr>
          <a:xfrm>
            <a:off x="3973002" y="1419622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周锐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E78D22D-B687-049A-BE4F-728B11F68394}"/>
              </a:ext>
            </a:extLst>
          </p:cNvPr>
          <p:cNvSpPr txBox="1"/>
          <p:nvPr/>
        </p:nvSpPr>
        <p:spPr>
          <a:xfrm>
            <a:off x="1920364" y="2059702"/>
            <a:ext cx="196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童话作家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77E4191-EBD4-1465-024A-F1648E06D6F7}"/>
              </a:ext>
            </a:extLst>
          </p:cNvPr>
          <p:cNvSpPr txBox="1"/>
          <p:nvPr/>
        </p:nvSpPr>
        <p:spPr>
          <a:xfrm>
            <a:off x="6206614" y="2059702"/>
            <a:ext cx="196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幽默西游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FD206DE-BFA6-BA50-ED1F-94A5E3AC7C49}"/>
              </a:ext>
            </a:extLst>
          </p:cNvPr>
          <p:cNvSpPr txBox="1"/>
          <p:nvPr/>
        </p:nvSpPr>
        <p:spPr>
          <a:xfrm>
            <a:off x="1920364" y="2699782"/>
            <a:ext cx="19660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幽默三国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6511A5A-F6EF-48C0-8C15-C67B17E80FC6}"/>
              </a:ext>
            </a:extLst>
          </p:cNvPr>
          <p:cNvSpPr txBox="1"/>
          <p:nvPr/>
        </p:nvSpPr>
        <p:spPr>
          <a:xfrm>
            <a:off x="4777864" y="2699782"/>
            <a:ext cx="26803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书包里的老师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8" name="yt_shape_11248"/>
          <p:cNvSpPr txBox="1"/>
          <p:nvPr/>
        </p:nvSpPr>
        <p:spPr>
          <a:xfrm>
            <a:off x="1331640" y="2139702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411555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3910" y="1295629"/>
            <a:ext cx="7858530" cy="1076573"/>
            <a:chOff x="2314719" y="1539110"/>
            <a:chExt cx="7858530" cy="1076573"/>
          </a:xfrm>
        </p:grpSpPr>
        <p:sp>
          <p:nvSpPr>
            <p:cNvPr id="6" name="标题 1"/>
            <p:cNvSpPr txBox="1"/>
            <p:nvPr/>
          </p:nvSpPr>
          <p:spPr>
            <a:xfrm>
              <a:off x="3203848" y="1539110"/>
              <a:ext cx="6969401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慢性子裁缝和急性子顾客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314719" y="1541268"/>
              <a:ext cx="913207" cy="920126"/>
              <a:chOff x="2996699" y="2197504"/>
              <a:chExt cx="913207" cy="92012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6699" y="2197504"/>
                <a:ext cx="913207" cy="920126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107546" y="2239328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25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9" name="yt_shape_11189"/>
          <p:cNvSpPr txBox="1"/>
          <p:nvPr/>
        </p:nvSpPr>
        <p:spPr>
          <a:xfrm>
            <a:off x="1259633" y="1131590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1190" name="yt_shape_11190"/>
          <p:cNvSpPr txBox="1"/>
          <p:nvPr/>
        </p:nvSpPr>
        <p:spPr>
          <a:xfrm>
            <a:off x="1259632" y="2393222"/>
            <a:ext cx="4328108" cy="12108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性子　交货　夸奖　服务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衬衫　负责　手艺</a:t>
            </a:r>
          </a:p>
        </p:txBody>
      </p:sp>
      <p:pic>
        <p:nvPicPr>
          <p:cNvPr id="11191" name="yt_image_11191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920" y="1927995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1193">
            <a:extLst>
              <a:ext uri="{FF2B5EF4-FFF2-40B4-BE49-F238E27FC236}">
                <a16:creationId xmlns:a16="http://schemas.microsoft.com/office/drawing/2014/main" xmlns="" id="{9AF9B2DF-4A2E-944F-C3E5-FC166F6BA488}"/>
              </a:ext>
            </a:extLst>
          </p:cNvPr>
          <p:cNvSpPr txBox="1"/>
          <p:nvPr/>
        </p:nvSpPr>
        <p:spPr>
          <a:xfrm>
            <a:off x="7126776" y="3021124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25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4" name="yt_shape_11194"/>
          <p:cNvSpPr txBox="1"/>
          <p:nvPr/>
        </p:nvSpPr>
        <p:spPr>
          <a:xfrm>
            <a:off x="1296000" y="915566"/>
            <a:ext cx="495808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给下面的字补全正确的读音。</a:t>
            </a:r>
          </a:p>
        </p:txBody>
      </p:sp>
      <p:sp>
        <p:nvSpPr>
          <p:cNvPr id="11195" name="yt_shape_11195"/>
          <p:cNvSpPr txBox="1"/>
          <p:nvPr/>
        </p:nvSpPr>
        <p:spPr>
          <a:xfrm>
            <a:off x="1296000" y="1530868"/>
            <a:ext cx="520142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147384" algn="l"/>
                <a:tab pos="5934768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箱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iāng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夸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k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uā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1196" name="yt_shape_11196"/>
          <p:cNvSpPr txBox="1"/>
          <p:nvPr/>
        </p:nvSpPr>
        <p:spPr>
          <a:xfrm>
            <a:off x="1296000" y="2154185"/>
            <a:ext cx="551881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147384" algn="l"/>
                <a:tab pos="5934768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歪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w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āi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承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éng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1197" name="yt_shape_11197"/>
          <p:cNvSpPr txBox="1"/>
          <p:nvPr/>
        </p:nvSpPr>
        <p:spPr>
          <a:xfrm>
            <a:off x="1296000" y="2777502"/>
            <a:ext cx="5339282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147384" algn="l"/>
                <a:tab pos="5934768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袖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iù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衬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èn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1198" name="yt_shape_11198"/>
          <p:cNvSpPr txBox="1"/>
          <p:nvPr/>
        </p:nvSpPr>
        <p:spPr>
          <a:xfrm>
            <a:off x="1296000" y="3400819"/>
            <a:ext cx="5058757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147384" algn="l"/>
                <a:tab pos="5934768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衫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sh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ān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泄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iè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CC38E35-883C-EBFB-1193-2C6BC27901AD}"/>
              </a:ext>
            </a:extLst>
          </p:cNvPr>
          <p:cNvSpPr txBox="1"/>
          <p:nvPr/>
        </p:nvSpPr>
        <p:spPr>
          <a:xfrm>
            <a:off x="2131960" y="1486826"/>
            <a:ext cx="118973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iāng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E874E10-2941-7C2C-3CD2-B3114F7D0897}"/>
              </a:ext>
            </a:extLst>
          </p:cNvPr>
          <p:cNvSpPr txBox="1"/>
          <p:nvPr/>
        </p:nvSpPr>
        <p:spPr>
          <a:xfrm>
            <a:off x="5275578" y="1470616"/>
            <a:ext cx="91351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uā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6B9E928-3158-1EB0-7415-AFAE6B633A81}"/>
              </a:ext>
            </a:extLst>
          </p:cNvPr>
          <p:cNvSpPr txBox="1"/>
          <p:nvPr/>
        </p:nvSpPr>
        <p:spPr>
          <a:xfrm>
            <a:off x="2211335" y="2118647"/>
            <a:ext cx="81349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āi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5AE0163-D4A0-EEFA-4770-4EC317C40A00}"/>
              </a:ext>
            </a:extLst>
          </p:cNvPr>
          <p:cNvSpPr txBox="1"/>
          <p:nvPr/>
        </p:nvSpPr>
        <p:spPr>
          <a:xfrm>
            <a:off x="5482169" y="2085429"/>
            <a:ext cx="107067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éng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4E3874B-03AD-7498-611B-D0984202926A}"/>
              </a:ext>
            </a:extLst>
          </p:cNvPr>
          <p:cNvSpPr txBox="1"/>
          <p:nvPr/>
        </p:nvSpPr>
        <p:spPr>
          <a:xfrm>
            <a:off x="2131960" y="2709012"/>
            <a:ext cx="83413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iù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D8345D58-51DC-924A-9ADC-BA9071E433A9}"/>
              </a:ext>
            </a:extLst>
          </p:cNvPr>
          <p:cNvSpPr txBox="1"/>
          <p:nvPr/>
        </p:nvSpPr>
        <p:spPr>
          <a:xfrm>
            <a:off x="5482169" y="2717250"/>
            <a:ext cx="89287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èn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88D559-4B8A-CBB7-D2FC-7E051A933BF2}"/>
              </a:ext>
            </a:extLst>
          </p:cNvPr>
          <p:cNvSpPr txBox="1"/>
          <p:nvPr/>
        </p:nvSpPr>
        <p:spPr>
          <a:xfrm>
            <a:off x="2290710" y="3348805"/>
            <a:ext cx="91351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ān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7FA2EA3B-8E5F-04F2-DB0A-6EA110911A8C}"/>
              </a:ext>
            </a:extLst>
          </p:cNvPr>
          <p:cNvSpPr txBox="1"/>
          <p:nvPr/>
        </p:nvSpPr>
        <p:spPr>
          <a:xfrm>
            <a:off x="5279655" y="3324091"/>
            <a:ext cx="792860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iè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9" name="yt_shape_11199"/>
          <p:cNvSpPr txBox="1"/>
          <p:nvPr/>
        </p:nvSpPr>
        <p:spPr>
          <a:xfrm>
            <a:off x="1296000" y="1095834"/>
            <a:ext cx="640079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给下面加点的多音字选择正确的读音。</a:t>
            </a:r>
          </a:p>
        </p:txBody>
      </p:sp>
      <p:sp>
        <p:nvSpPr>
          <p:cNvPr id="11200" name="yt_shape_11200"/>
          <p:cNvSpPr txBox="1"/>
          <p:nvPr/>
        </p:nvSpPr>
        <p:spPr>
          <a:xfrm>
            <a:off x="1296000" y="1711136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透过门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缝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féng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fèng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我看到奶奶在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缝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féng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fèng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衣服。</a:t>
            </a:r>
          </a:p>
        </p:txBody>
      </p:sp>
      <p:sp>
        <p:nvSpPr>
          <p:cNvPr id="2" name="yt_shape_矩形_2">
            <a:extLst>
              <a:ext uri="{FF2B5EF4-FFF2-40B4-BE49-F238E27FC236}">
                <a16:creationId xmlns:a16="http://schemas.microsoft.com/office/drawing/2014/main" xmlns="" id="{BCAA6286-C67A-9C68-BEC0-C844BE43B58F}"/>
              </a:ext>
            </a:extLst>
          </p:cNvPr>
          <p:cNvSpPr/>
          <p:nvPr/>
        </p:nvSpPr>
        <p:spPr bwMode="auto">
          <a:xfrm>
            <a:off x="4185780" y="1760655"/>
            <a:ext cx="871297" cy="5765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yt_shape_矩形_3">
            <a:extLst>
              <a:ext uri="{FF2B5EF4-FFF2-40B4-BE49-F238E27FC236}">
                <a16:creationId xmlns:a16="http://schemas.microsoft.com/office/drawing/2014/main" xmlns="" id="{C013690B-1549-C8F7-F0AE-4E9119438ADE}"/>
              </a:ext>
            </a:extLst>
          </p:cNvPr>
          <p:cNvSpPr/>
          <p:nvPr/>
        </p:nvSpPr>
        <p:spPr bwMode="auto">
          <a:xfrm>
            <a:off x="1990839" y="2435315"/>
            <a:ext cx="893586" cy="54510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1" name="yt_shape_11201"/>
          <p:cNvSpPr txBox="1"/>
          <p:nvPr/>
        </p:nvSpPr>
        <p:spPr>
          <a:xfrm>
            <a:off x="1296000" y="935999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1202" name="yt_shape_11202"/>
          <p:cNvSpPr txBox="1"/>
          <p:nvPr/>
        </p:nvSpPr>
        <p:spPr>
          <a:xfrm>
            <a:off x="1296000" y="1551301"/>
            <a:ext cx="112851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jiā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qǐ</a:t>
            </a:r>
          </a:p>
        </p:txBody>
      </p:sp>
      <p:cxnSp>
        <p:nvCxnSpPr>
          <p:cNvPr id="2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54995" y="2352634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294995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296000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夹</a:t>
            </a:r>
          </a:p>
        </p:txBody>
      </p:sp>
      <p:cxnSp>
        <p:nvCxnSpPr>
          <p:cNvPr id="5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54995" y="2352634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294995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2016000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起</a:t>
            </a:r>
          </a:p>
        </p:txBody>
      </p:sp>
      <p:sp>
        <p:nvSpPr>
          <p:cNvPr id="11209" name="yt_shape_11209"/>
          <p:cNvSpPr txBox="1"/>
          <p:nvPr/>
        </p:nvSpPr>
        <p:spPr>
          <a:xfrm>
            <a:off x="3275856" y="1537218"/>
            <a:ext cx="1351332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qǔ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huò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8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3635856" y="230488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275856" y="266488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275856" y="230488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取</a:t>
            </a:r>
          </a:p>
        </p:txBody>
      </p:sp>
      <p:cxnSp>
        <p:nvCxnSpPr>
          <p:cNvPr id="11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4355856" y="230488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995856" y="266488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995856" y="230488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货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B061060-EAF5-ECF0-6BD9-E29B68214873}"/>
              </a:ext>
            </a:extLst>
          </p:cNvPr>
          <p:cNvSpPr txBox="1"/>
          <p:nvPr/>
        </p:nvSpPr>
        <p:spPr>
          <a:xfrm>
            <a:off x="1294995" y="2352634"/>
            <a:ext cx="720000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夹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D04A54F-CEB4-4CDC-E975-CFCEEC514DA4}"/>
              </a:ext>
            </a:extLst>
          </p:cNvPr>
          <p:cNvSpPr txBox="1"/>
          <p:nvPr/>
        </p:nvSpPr>
        <p:spPr>
          <a:xfrm>
            <a:off x="2052974" y="2345062"/>
            <a:ext cx="7199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起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4FCD54E8-A56A-A50A-9894-B1AF5E461F21}"/>
              </a:ext>
            </a:extLst>
          </p:cNvPr>
          <p:cNvSpPr txBox="1"/>
          <p:nvPr/>
        </p:nvSpPr>
        <p:spPr>
          <a:xfrm>
            <a:off x="3273844" y="2338551"/>
            <a:ext cx="7199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取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7E373563-F493-BBE8-C429-20395C2DD19A}"/>
              </a:ext>
            </a:extLst>
          </p:cNvPr>
          <p:cNvSpPr txBox="1"/>
          <p:nvPr/>
        </p:nvSpPr>
        <p:spPr>
          <a:xfrm>
            <a:off x="3993825" y="2324875"/>
            <a:ext cx="719993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货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yt_shape_11216">
            <a:extLst>
              <a:ext uri="{FF2B5EF4-FFF2-40B4-BE49-F238E27FC236}">
                <a16:creationId xmlns:a16="http://schemas.microsoft.com/office/drawing/2014/main" xmlns="" id="{39F0C820-BB4D-6CA1-B77C-AFEF57609252}"/>
              </a:ext>
            </a:extLst>
          </p:cNvPr>
          <p:cNvSpPr txBox="1"/>
          <p:nvPr/>
        </p:nvSpPr>
        <p:spPr>
          <a:xfrm>
            <a:off x="5131026" y="1508106"/>
            <a:ext cx="1548501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kuā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jiǎng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19" name="直接连接符 13">
            <a:extLst>
              <a:ext uri="{FF2B5EF4-FFF2-40B4-BE49-F238E27FC236}">
                <a16:creationId xmlns:a16="http://schemas.microsoft.com/office/drawing/2014/main" xmlns="" id="{F9918653-F74D-3B21-440B-18D1D7C17C5F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8136717" y="231342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:a16="http://schemas.microsoft.com/office/drawing/2014/main" xmlns="" id="{CB3AB28C-7D9A-35B6-5523-1F03D427C310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776717" y="267342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11">
            <a:extLst>
              <a:ext uri="{FF2B5EF4-FFF2-40B4-BE49-F238E27FC236}">
                <a16:creationId xmlns:a16="http://schemas.microsoft.com/office/drawing/2014/main" xmlns="" id="{D2001CED-2A73-A959-F95F-1BB0BFAD7FC5}"/>
              </a:ext>
            </a:extLst>
          </p:cNvPr>
          <p:cNvSpPr>
            <a:spLocks noChangeAspect="1"/>
          </p:cNvSpPr>
          <p:nvPr/>
        </p:nvSpPr>
        <p:spPr>
          <a:xfrm>
            <a:off x="5131026" y="231342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夸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:a16="http://schemas.microsoft.com/office/drawing/2014/main" xmlns="" id="{4838BF7C-0059-513C-FEC1-DF2B1F0C1D40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8136717" y="231342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:a16="http://schemas.microsoft.com/office/drawing/2014/main" xmlns="" id="{609E1082-A7E1-3B52-6BA5-1C092D3FF700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776717" y="267342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11">
            <a:extLst>
              <a:ext uri="{FF2B5EF4-FFF2-40B4-BE49-F238E27FC236}">
                <a16:creationId xmlns:a16="http://schemas.microsoft.com/office/drawing/2014/main" xmlns="" id="{2A8958A4-5109-CCCB-702A-9A4064011F6E}"/>
              </a:ext>
            </a:extLst>
          </p:cNvPr>
          <p:cNvSpPr>
            <a:spLocks noChangeAspect="1"/>
          </p:cNvSpPr>
          <p:nvPr/>
        </p:nvSpPr>
        <p:spPr>
          <a:xfrm>
            <a:off x="5851026" y="231342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奖</a:t>
            </a:r>
          </a:p>
        </p:txBody>
      </p:sp>
      <p:sp>
        <p:nvSpPr>
          <p:cNvPr id="25" name="yt_shape_11223">
            <a:extLst>
              <a:ext uri="{FF2B5EF4-FFF2-40B4-BE49-F238E27FC236}">
                <a16:creationId xmlns:a16="http://schemas.microsoft.com/office/drawing/2014/main" xmlns="" id="{65CA891C-BEE5-A241-E6C6-067BDF04EA0C}"/>
              </a:ext>
            </a:extLst>
          </p:cNvPr>
          <p:cNvSpPr txBox="1"/>
          <p:nvPr/>
        </p:nvSpPr>
        <p:spPr>
          <a:xfrm>
            <a:off x="7056717" y="1545754"/>
            <a:ext cx="1649491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chèn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shān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6" name="直接连接符 13">
            <a:extLst>
              <a:ext uri="{FF2B5EF4-FFF2-40B4-BE49-F238E27FC236}">
                <a16:creationId xmlns:a16="http://schemas.microsoft.com/office/drawing/2014/main" xmlns="" id="{27D6881F-ADDF-6577-CCE0-A207B17FDE9D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7416717" y="231342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15">
            <a:extLst>
              <a:ext uri="{FF2B5EF4-FFF2-40B4-BE49-F238E27FC236}">
                <a16:creationId xmlns:a16="http://schemas.microsoft.com/office/drawing/2014/main" xmlns="" id="{5EEC46BD-8117-05A6-1D86-D09FAE73C316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056717" y="267342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11">
            <a:extLst>
              <a:ext uri="{FF2B5EF4-FFF2-40B4-BE49-F238E27FC236}">
                <a16:creationId xmlns:a16="http://schemas.microsoft.com/office/drawing/2014/main" xmlns="" id="{39CA0FBF-CE10-F1E3-E123-99C7B3CFEDF9}"/>
              </a:ext>
            </a:extLst>
          </p:cNvPr>
          <p:cNvSpPr>
            <a:spLocks noChangeAspect="1"/>
          </p:cNvSpPr>
          <p:nvPr/>
        </p:nvSpPr>
        <p:spPr>
          <a:xfrm>
            <a:off x="7056717" y="231342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衬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C6A321C2-D156-A59B-1925-29A6291E8432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8136717" y="231342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A479E240-1D29-6C9F-60A4-D017B95DDAAC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776717" y="267342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C6882E07-C013-7CB9-1849-AAECFD29F4D6}"/>
              </a:ext>
            </a:extLst>
          </p:cNvPr>
          <p:cNvSpPr>
            <a:spLocks noChangeAspect="1"/>
          </p:cNvSpPr>
          <p:nvPr/>
        </p:nvSpPr>
        <p:spPr>
          <a:xfrm>
            <a:off x="7776717" y="231342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衫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E12FE3F3-294A-D698-D7BE-BB6D0A57049A}"/>
              </a:ext>
            </a:extLst>
          </p:cNvPr>
          <p:cNvSpPr txBox="1"/>
          <p:nvPr/>
        </p:nvSpPr>
        <p:spPr>
          <a:xfrm>
            <a:off x="5167989" y="2339515"/>
            <a:ext cx="720000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夸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02678010-7165-9359-19D7-F49A75B9028A}"/>
              </a:ext>
            </a:extLst>
          </p:cNvPr>
          <p:cNvSpPr txBox="1"/>
          <p:nvPr/>
        </p:nvSpPr>
        <p:spPr>
          <a:xfrm>
            <a:off x="5887988" y="2339515"/>
            <a:ext cx="7199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奖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0334BE0C-75BC-F662-6A3B-0533C49ED29C}"/>
              </a:ext>
            </a:extLst>
          </p:cNvPr>
          <p:cNvSpPr txBox="1"/>
          <p:nvPr/>
        </p:nvSpPr>
        <p:spPr>
          <a:xfrm>
            <a:off x="7054693" y="2347087"/>
            <a:ext cx="7199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衬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637E3DC8-D051-4DAA-7B8E-3826B3C11EC0}"/>
              </a:ext>
            </a:extLst>
          </p:cNvPr>
          <p:cNvSpPr txBox="1"/>
          <p:nvPr/>
        </p:nvSpPr>
        <p:spPr>
          <a:xfrm>
            <a:off x="7774691" y="2327792"/>
            <a:ext cx="719995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衫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52" name="直接连接符 13">
            <a:extLst>
              <a:ext uri="{FF2B5EF4-FFF2-40B4-BE49-F238E27FC236}">
                <a16:creationId xmlns:a16="http://schemas.microsoft.com/office/drawing/2014/main" xmlns="" id="{FF846C00-497A-D49A-FA28-578EDCC55FC2}"/>
              </a:ext>
            </a:extLst>
          </p:cNvPr>
          <p:cNvCxnSpPr>
            <a:cxnSpLocks/>
          </p:cNvCxnSpPr>
          <p:nvPr/>
        </p:nvCxnSpPr>
        <p:spPr>
          <a:xfrm>
            <a:off x="2392971" y="231995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15">
            <a:extLst>
              <a:ext uri="{FF2B5EF4-FFF2-40B4-BE49-F238E27FC236}">
                <a16:creationId xmlns:a16="http://schemas.microsoft.com/office/drawing/2014/main" xmlns="" id="{7CDFEB4F-9677-CB1E-91AE-186555F6DDBA}"/>
              </a:ext>
            </a:extLst>
          </p:cNvPr>
          <p:cNvCxnSpPr>
            <a:cxnSpLocks/>
          </p:cNvCxnSpPr>
          <p:nvPr/>
        </p:nvCxnSpPr>
        <p:spPr>
          <a:xfrm>
            <a:off x="2032971" y="267995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13">
            <a:extLst>
              <a:ext uri="{FF2B5EF4-FFF2-40B4-BE49-F238E27FC236}">
                <a16:creationId xmlns:a16="http://schemas.microsoft.com/office/drawing/2014/main" xmlns="" id="{B2B29CE2-E38E-F971-57EC-CF4966009A0C}"/>
              </a:ext>
            </a:extLst>
          </p:cNvPr>
          <p:cNvCxnSpPr>
            <a:cxnSpLocks/>
          </p:cNvCxnSpPr>
          <p:nvPr/>
        </p:nvCxnSpPr>
        <p:spPr>
          <a:xfrm>
            <a:off x="5507986" y="231995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15">
            <a:extLst>
              <a:ext uri="{FF2B5EF4-FFF2-40B4-BE49-F238E27FC236}">
                <a16:creationId xmlns:a16="http://schemas.microsoft.com/office/drawing/2014/main" xmlns="" id="{86406455-5FAD-C3EF-BCB9-EFE1A2D1B65E}"/>
              </a:ext>
            </a:extLst>
          </p:cNvPr>
          <p:cNvCxnSpPr>
            <a:cxnSpLocks/>
          </p:cNvCxnSpPr>
          <p:nvPr/>
        </p:nvCxnSpPr>
        <p:spPr>
          <a:xfrm>
            <a:off x="5147986" y="267995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13">
            <a:extLst>
              <a:ext uri="{FF2B5EF4-FFF2-40B4-BE49-F238E27FC236}">
                <a16:creationId xmlns:a16="http://schemas.microsoft.com/office/drawing/2014/main" xmlns="" id="{CCD7694D-EEFA-C346-7CF8-C39F40119A62}"/>
              </a:ext>
            </a:extLst>
          </p:cNvPr>
          <p:cNvCxnSpPr>
            <a:cxnSpLocks/>
          </p:cNvCxnSpPr>
          <p:nvPr/>
        </p:nvCxnSpPr>
        <p:spPr>
          <a:xfrm>
            <a:off x="6227984" y="231995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15">
            <a:extLst>
              <a:ext uri="{FF2B5EF4-FFF2-40B4-BE49-F238E27FC236}">
                <a16:creationId xmlns:a16="http://schemas.microsoft.com/office/drawing/2014/main" xmlns="" id="{C23ED8CF-FE00-18D8-4078-DCA3500701D0}"/>
              </a:ext>
            </a:extLst>
          </p:cNvPr>
          <p:cNvCxnSpPr>
            <a:cxnSpLocks/>
          </p:cNvCxnSpPr>
          <p:nvPr/>
        </p:nvCxnSpPr>
        <p:spPr>
          <a:xfrm>
            <a:off x="5867984" y="267995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  <p:bldP spid="16" grpId="0" build="allAtOnce"/>
      <p:bldP spid="17" grpId="0" build="allAtOnce"/>
      <p:bldP spid="32" grpId="0" build="allAtOnce"/>
      <p:bldP spid="33" grpId="0" build="allAtOnce"/>
      <p:bldP spid="34" grpId="0" build="allAtOnce"/>
      <p:bldP spid="3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0" name="yt_shape_11230"/>
          <p:cNvSpPr txBox="1"/>
          <p:nvPr/>
        </p:nvSpPr>
        <p:spPr>
          <a:xfrm>
            <a:off x="1296000" y="771550"/>
            <a:ext cx="207268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理解词语。</a:t>
            </a:r>
          </a:p>
        </p:txBody>
      </p:sp>
      <p:sp>
        <p:nvSpPr>
          <p:cNvPr id="11231" name="yt_shape_11231"/>
          <p:cNvSpPr txBox="1"/>
          <p:nvPr/>
        </p:nvSpPr>
        <p:spPr>
          <a:xfrm>
            <a:off x="1296000" y="1386852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6403857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耐心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心里不急躁、不厌烦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r>
              <a:rPr dirty="0"/>
              <a:t>	</a:t>
            </a:r>
            <a:endParaRPr lang="en-US" dirty="0"/>
          </a:p>
          <a:p>
            <a:pPr algn="l" eaLnBrk="1" latinLnBrk="0" hangingPunct="0">
              <a:lnSpc>
                <a:spcPct val="150000"/>
              </a:lnSpc>
              <a:tabLst>
                <a:tab pos="6403857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纳闷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疑惑不解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1232" name="yt_shape_11232"/>
          <p:cNvSpPr txBox="1"/>
          <p:nvPr/>
        </p:nvSpPr>
        <p:spPr>
          <a:xfrm>
            <a:off x="1296000" y="2648484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6403857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恼怒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生气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发怒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	</a:t>
            </a:r>
          </a:p>
          <a:p>
            <a:pPr algn="l" eaLnBrk="1" latinLnBrk="0" hangingPunct="0">
              <a:lnSpc>
                <a:spcPct val="150000"/>
              </a:lnSpc>
              <a:tabLst>
                <a:tab pos="6403857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惊讶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感到很奇怪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惊异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C4215E9-08F2-DFEE-C0AD-31BE21ED853B}"/>
              </a:ext>
            </a:extLst>
          </p:cNvPr>
          <p:cNvSpPr txBox="1"/>
          <p:nvPr/>
        </p:nvSpPr>
        <p:spPr>
          <a:xfrm>
            <a:off x="2634739" y="1314646"/>
            <a:ext cx="37519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心里不急躁、不厌烦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3BB6EEC-2B11-8957-9185-0DB5554C8B60}"/>
              </a:ext>
            </a:extLst>
          </p:cNvPr>
          <p:cNvSpPr txBox="1"/>
          <p:nvPr/>
        </p:nvSpPr>
        <p:spPr>
          <a:xfrm>
            <a:off x="2634414" y="1945030"/>
            <a:ext cx="19660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疑惑不解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5362044-2B25-AF02-7FC3-857E53DE4DB6}"/>
              </a:ext>
            </a:extLst>
          </p:cNvPr>
          <p:cNvSpPr txBox="1"/>
          <p:nvPr/>
        </p:nvSpPr>
        <p:spPr>
          <a:xfrm>
            <a:off x="2634739" y="2576278"/>
            <a:ext cx="23232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生气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发怒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0E8628C-9A79-37A5-86F6-6DE895AA36C4}"/>
              </a:ext>
            </a:extLst>
          </p:cNvPr>
          <p:cNvSpPr txBox="1"/>
          <p:nvPr/>
        </p:nvSpPr>
        <p:spPr>
          <a:xfrm>
            <a:off x="2634414" y="3206662"/>
            <a:ext cx="3394773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感到很奇怪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惊异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5" name="yt_shape_11235"/>
          <p:cNvSpPr txBox="1"/>
          <p:nvPr/>
        </p:nvSpPr>
        <p:spPr>
          <a:xfrm>
            <a:off x="1259632" y="1203598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读课文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选一选。</a:t>
            </a:r>
          </a:p>
        </p:txBody>
      </p:sp>
      <p:sp>
        <p:nvSpPr>
          <p:cNvPr id="11236" name="yt_shape_11236"/>
          <p:cNvSpPr txBox="1"/>
          <p:nvPr/>
        </p:nvSpPr>
        <p:spPr>
          <a:xfrm>
            <a:off x="1259632" y="1818900"/>
            <a:ext cx="4743286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故事发生在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</a:p>
        </p:txBody>
      </p:sp>
      <p:graphicFrame>
        <p:nvGraphicFramePr>
          <p:cNvPr id="11237" name="yt_table_11237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14312"/>
              </p:ext>
            </p:extLst>
          </p:nvPr>
        </p:nvGraphicFramePr>
        <p:xfrm>
          <a:off x="1331640" y="2499742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12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春天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冬天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秋天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夏天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5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920889FC-7431-9617-7175-375984282698}"/>
              </a:ext>
            </a:extLst>
          </p:cNvPr>
          <p:cNvSpPr txBox="1"/>
          <p:nvPr/>
        </p:nvSpPr>
        <p:spPr>
          <a:xfrm>
            <a:off x="4560521" y="1772094"/>
            <a:ext cx="4166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9" name="yt_shape_11239"/>
          <p:cNvSpPr txBox="1"/>
          <p:nvPr/>
        </p:nvSpPr>
        <p:spPr>
          <a:xfrm>
            <a:off x="1296000" y="1309762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这个急性子顾客找到了一个性子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的裁缝。</a:t>
            </a:r>
          </a:p>
        </p:txBody>
      </p:sp>
      <p:graphicFrame>
        <p:nvGraphicFramePr>
          <p:cNvPr id="11240" name="yt_table_11240" title="H_44.02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13055"/>
              </p:ext>
            </p:extLst>
          </p:nvPr>
        </p:nvGraphicFramePr>
        <p:xfrm>
          <a:off x="1403648" y="2723758"/>
          <a:ext cx="4320540" cy="64008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116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慢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急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1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921F833-5193-7A26-3F5A-AA1E02BBC66E}"/>
              </a:ext>
            </a:extLst>
          </p:cNvPr>
          <p:cNvSpPr txBox="1"/>
          <p:nvPr/>
        </p:nvSpPr>
        <p:spPr>
          <a:xfrm>
            <a:off x="1918777" y="1903036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全屏显示(16:9)</PresentationFormat>
  <Paragraphs>78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楷体</vt:lpstr>
      <vt:lpstr>Calibri</vt:lpstr>
      <vt:lpstr>汉语拼音</vt:lpstr>
      <vt:lpstr>黑体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