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1" r:id="rId9"/>
    <p:sldId id="2073" r:id="rId10"/>
    <p:sldId id="2075" r:id="rId11"/>
    <p:sldId id="2076" r:id="rId12"/>
    <p:sldId id="2061" r:id="rId13"/>
  </p:sldIdLst>
  <p:sldSz cx="9144000" cy="5143500" type="screen16x9"/>
  <p:notesSz cx="6858000" cy="9144000"/>
  <p:embeddedFontLst>
    <p:embeddedFont>
      <p:font typeface="楷体" pitchFamily="49" charset="-122"/>
      <p:regular r:id="rId16"/>
    </p:embeddedFont>
    <p:embeddedFont>
      <p:font typeface="汉语拼音" pitchFamily="34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黑体" pitchFamily="49" charset="-122"/>
      <p:regular r:id="rId22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7" name="yt_shape_11017"/>
          <p:cNvSpPr txBox="1"/>
          <p:nvPr/>
        </p:nvSpPr>
        <p:spPr>
          <a:xfrm>
            <a:off x="1187624" y="994539"/>
            <a:ext cx="7307999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8.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本课的作者是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冰心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中国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女作家、诗人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原名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谢婉莹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福建长乐人。代表作有《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繁星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《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春水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《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寄小读者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593287B-84D1-208B-1E81-4EB8A6B3100B}"/>
              </a:ext>
            </a:extLst>
          </p:cNvPr>
          <p:cNvSpPr txBox="1"/>
          <p:nvPr/>
        </p:nvSpPr>
        <p:spPr>
          <a:xfrm>
            <a:off x="4058301" y="922333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冰心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286C2D3-7231-CD80-DD19-C84800BB0DBC}"/>
              </a:ext>
            </a:extLst>
          </p:cNvPr>
          <p:cNvSpPr txBox="1"/>
          <p:nvPr/>
        </p:nvSpPr>
        <p:spPr>
          <a:xfrm>
            <a:off x="6733237" y="922333"/>
            <a:ext cx="16850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女作家、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D41350F-44F5-721A-6E07-743F906BC913}"/>
              </a:ext>
            </a:extLst>
          </p:cNvPr>
          <p:cNvSpPr txBox="1"/>
          <p:nvPr/>
        </p:nvSpPr>
        <p:spPr>
          <a:xfrm>
            <a:off x="1097613" y="1562413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诗人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9E576F9-CCD8-C97B-BA1A-14C82F203BCF}"/>
              </a:ext>
            </a:extLst>
          </p:cNvPr>
          <p:cNvSpPr txBox="1"/>
          <p:nvPr/>
        </p:nvSpPr>
        <p:spPr>
          <a:xfrm>
            <a:off x="3772551" y="1562413"/>
            <a:ext cx="16850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谢婉莹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BC7ABDB-DB98-2AB2-E4F9-1B3EB4B34695}"/>
              </a:ext>
            </a:extLst>
          </p:cNvPr>
          <p:cNvSpPr txBox="1"/>
          <p:nvPr/>
        </p:nvSpPr>
        <p:spPr>
          <a:xfrm>
            <a:off x="3001026" y="2202493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繁星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8D88F93-CD6A-524A-614D-97813AF5C968}"/>
              </a:ext>
            </a:extLst>
          </p:cNvPr>
          <p:cNvSpPr txBox="1"/>
          <p:nvPr/>
        </p:nvSpPr>
        <p:spPr>
          <a:xfrm>
            <a:off x="5299726" y="2202493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春水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47E6560-0B24-B968-DA56-36F54B20CC7B}"/>
              </a:ext>
            </a:extLst>
          </p:cNvPr>
          <p:cNvSpPr txBox="1"/>
          <p:nvPr/>
        </p:nvSpPr>
        <p:spPr>
          <a:xfrm>
            <a:off x="7598425" y="2202493"/>
            <a:ext cx="9325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寄小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FE8AF75-2982-3540-FB01-7C57213CD290}"/>
              </a:ext>
            </a:extLst>
          </p:cNvPr>
          <p:cNvSpPr txBox="1"/>
          <p:nvPr/>
        </p:nvSpPr>
        <p:spPr>
          <a:xfrm>
            <a:off x="1097613" y="2842573"/>
            <a:ext cx="13087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读者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" name="yt_shape_11018"/>
          <p:cNvSpPr txBox="1"/>
          <p:nvPr/>
        </p:nvSpPr>
        <p:spPr>
          <a:xfrm>
            <a:off x="1043608" y="2038465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70797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11760" y="1236697"/>
            <a:ext cx="4372588" cy="1113780"/>
            <a:chOff x="2298243" y="1347614"/>
            <a:chExt cx="4372588" cy="1113780"/>
          </a:xfrm>
        </p:grpSpPr>
        <p:sp>
          <p:nvSpPr>
            <p:cNvPr id="6" name="标题 1"/>
            <p:cNvSpPr txBox="1"/>
            <p:nvPr/>
          </p:nvSpPr>
          <p:spPr>
            <a:xfrm>
              <a:off x="3317484" y="1347614"/>
              <a:ext cx="3353347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肥皂泡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98243" y="1541268"/>
              <a:ext cx="913207" cy="920126"/>
              <a:chOff x="2980223" y="2197504"/>
              <a:chExt cx="913207" cy="92012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223" y="2197504"/>
                <a:ext cx="913207" cy="920126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79678" y="2230110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20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3" name="yt_shape_10963"/>
          <p:cNvSpPr txBox="1"/>
          <p:nvPr/>
        </p:nvSpPr>
        <p:spPr>
          <a:xfrm>
            <a:off x="1296001" y="1203598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964" name="yt_shape_10964"/>
          <p:cNvSpPr txBox="1"/>
          <p:nvPr/>
        </p:nvSpPr>
        <p:spPr>
          <a:xfrm>
            <a:off x="1296001" y="2465230"/>
            <a:ext cx="4932183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肥皂　木碗　软悠悠　透明　娇软　仰着　婴儿　希望</a:t>
            </a:r>
          </a:p>
        </p:txBody>
      </p:sp>
      <p:pic>
        <p:nvPicPr>
          <p:cNvPr id="10965" name="yt_image_10965">
            <a:extLst>
              <a:ext uri="">
                <a16:creationId xmlns:a16="http://schemas.microsoft.com/office/drawing/2014/main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59" y="2007508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0967">
            <a:extLst>
              <a:ext uri="{FF2B5EF4-FFF2-40B4-BE49-F238E27FC236}">
                <a16:creationId xmlns:a16="http://schemas.microsoft.com/office/drawing/2014/main" xmlns="" id="{47A816B0-F77C-CD79-BC0E-B28BB300915E}"/>
              </a:ext>
            </a:extLst>
          </p:cNvPr>
          <p:cNvSpPr txBox="1"/>
          <p:nvPr/>
        </p:nvSpPr>
        <p:spPr>
          <a:xfrm>
            <a:off x="7307215" y="3085720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20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8" name="yt_shape_10968"/>
          <p:cNvSpPr txBox="1"/>
          <p:nvPr/>
        </p:nvSpPr>
        <p:spPr>
          <a:xfrm>
            <a:off x="1296000" y="843558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给下面的字补全正确的读音。</a:t>
            </a:r>
          </a:p>
        </p:txBody>
      </p:sp>
      <p:sp>
        <p:nvSpPr>
          <p:cNvPr id="10969" name="yt_shape_10969"/>
          <p:cNvSpPr txBox="1"/>
          <p:nvPr/>
        </p:nvSpPr>
        <p:spPr>
          <a:xfrm>
            <a:off x="1296000" y="1458860"/>
            <a:ext cx="4980210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69624" algn="l"/>
                <a:tab pos="557924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廊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án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若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r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uò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0970" name="yt_shape_10970"/>
          <p:cNvSpPr txBox="1"/>
          <p:nvPr/>
        </p:nvSpPr>
        <p:spPr>
          <a:xfrm>
            <a:off x="1296000" y="2082177"/>
            <a:ext cx="5180585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69624" algn="l"/>
                <a:tab pos="557924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娇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iāo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颤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àn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0971" name="yt_shape_10971"/>
          <p:cNvSpPr txBox="1"/>
          <p:nvPr/>
        </p:nvSpPr>
        <p:spPr>
          <a:xfrm>
            <a:off x="1296000" y="2705494"/>
            <a:ext cx="512127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69624" algn="l"/>
                <a:tab pos="557924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巍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w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ēi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巅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d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iān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0972" name="yt_shape_10972"/>
          <p:cNvSpPr txBox="1"/>
          <p:nvPr/>
        </p:nvSpPr>
        <p:spPr>
          <a:xfrm>
            <a:off x="1296000" y="3328811"/>
            <a:ext cx="210153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69624" algn="l"/>
                <a:tab pos="557924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婴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y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īng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6DEC61E-70E1-B6BE-E6D7-0686C9FAC499}"/>
              </a:ext>
            </a:extLst>
          </p:cNvPr>
          <p:cNvSpPr txBox="1"/>
          <p:nvPr/>
        </p:nvSpPr>
        <p:spPr>
          <a:xfrm>
            <a:off x="2127789" y="1353436"/>
            <a:ext cx="10913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áng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5D59132-FAAF-DCDE-D0F6-F5AD371FEB43}"/>
              </a:ext>
            </a:extLst>
          </p:cNvPr>
          <p:cNvSpPr txBox="1"/>
          <p:nvPr/>
        </p:nvSpPr>
        <p:spPr>
          <a:xfrm>
            <a:off x="5156421" y="1386654"/>
            <a:ext cx="9135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uò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DCF508A-8D5E-0E4F-39E7-C1FE3F520C03}"/>
              </a:ext>
            </a:extLst>
          </p:cNvPr>
          <p:cNvSpPr txBox="1"/>
          <p:nvPr/>
        </p:nvSpPr>
        <p:spPr>
          <a:xfrm>
            <a:off x="2148426" y="2009971"/>
            <a:ext cx="99129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iāo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F95C847-3EE5-DBD9-2521-C3F2DD27DA70}"/>
              </a:ext>
            </a:extLst>
          </p:cNvPr>
          <p:cNvSpPr txBox="1"/>
          <p:nvPr/>
        </p:nvSpPr>
        <p:spPr>
          <a:xfrm>
            <a:off x="5354859" y="2009971"/>
            <a:ext cx="9135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àn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3641E58-3756-9DB9-B657-9511345D43C7}"/>
              </a:ext>
            </a:extLst>
          </p:cNvPr>
          <p:cNvSpPr txBox="1"/>
          <p:nvPr/>
        </p:nvSpPr>
        <p:spPr>
          <a:xfrm>
            <a:off x="2286539" y="2633288"/>
            <a:ext cx="792860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ēi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D24966D-9ADA-837A-92E0-0263393512CA}"/>
              </a:ext>
            </a:extLst>
          </p:cNvPr>
          <p:cNvSpPr txBox="1"/>
          <p:nvPr/>
        </p:nvSpPr>
        <p:spPr>
          <a:xfrm>
            <a:off x="5197696" y="2633288"/>
            <a:ext cx="1011937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iān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04BC593-DBAA-C8A8-9A42-75EBC63F3F45}"/>
              </a:ext>
            </a:extLst>
          </p:cNvPr>
          <p:cNvSpPr txBox="1"/>
          <p:nvPr/>
        </p:nvSpPr>
        <p:spPr>
          <a:xfrm>
            <a:off x="2140204" y="3266803"/>
            <a:ext cx="101193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īng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3" name="yt_shape_10973"/>
          <p:cNvSpPr txBox="1"/>
          <p:nvPr/>
        </p:nvSpPr>
        <p:spPr>
          <a:xfrm>
            <a:off x="1296000" y="1167842"/>
            <a:ext cx="640079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给下面加点的多音字选择正确的读音。</a:t>
            </a:r>
          </a:p>
        </p:txBody>
      </p:sp>
      <p:sp>
        <p:nvSpPr>
          <p:cNvPr id="10974" name="yt_shape_10974"/>
          <p:cNvSpPr txBox="1"/>
          <p:nvPr/>
        </p:nvSpPr>
        <p:spPr>
          <a:xfrm>
            <a:off x="1296001" y="1783144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我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和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huò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邻居姐姐最喜欢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和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huò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泥巴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捏泥人了。</a:t>
            </a:r>
          </a:p>
        </p:txBody>
      </p:sp>
      <p:sp>
        <p:nvSpPr>
          <p:cNvPr id="2" name="yt_shape_矩形_2">
            <a:extLst>
              <a:ext uri="{FF2B5EF4-FFF2-40B4-BE49-F238E27FC236}">
                <a16:creationId xmlns:a16="http://schemas.microsoft.com/office/drawing/2014/main" xmlns="" id="{0183F730-7F17-0F44-DBC3-5AF6AC1A0A88}"/>
              </a:ext>
            </a:extLst>
          </p:cNvPr>
          <p:cNvSpPr/>
          <p:nvPr/>
        </p:nvSpPr>
        <p:spPr bwMode="auto">
          <a:xfrm>
            <a:off x="2390486" y="1846644"/>
            <a:ext cx="453321" cy="57658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yt_shape_矩形_3">
            <a:extLst>
              <a:ext uri="{FF2B5EF4-FFF2-40B4-BE49-F238E27FC236}">
                <a16:creationId xmlns:a16="http://schemas.microsoft.com/office/drawing/2014/main" xmlns="" id="{6899594D-AFED-BE37-4D18-F22DC819E576}"/>
              </a:ext>
            </a:extLst>
          </p:cNvPr>
          <p:cNvSpPr/>
          <p:nvPr/>
        </p:nvSpPr>
        <p:spPr bwMode="auto">
          <a:xfrm>
            <a:off x="1236756" y="2506317"/>
            <a:ext cx="683116" cy="4955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yt_shape_10975"/>
          <p:cNvSpPr txBox="1"/>
          <p:nvPr/>
        </p:nvSpPr>
        <p:spPr>
          <a:xfrm>
            <a:off x="1296000" y="935999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0976" name="yt_shape_10976"/>
          <p:cNvSpPr txBox="1"/>
          <p:nvPr/>
        </p:nvSpPr>
        <p:spPr>
          <a:xfrm>
            <a:off x="1296000" y="1551301"/>
            <a:ext cx="1428276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féi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zào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61981" y="2352634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14182" y="2678967"/>
            <a:ext cx="69559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29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肥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61981" y="2352634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14182" y="2678967"/>
            <a:ext cx="69559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201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皂</a:t>
            </a:r>
          </a:p>
        </p:txBody>
      </p:sp>
      <p:sp>
        <p:nvSpPr>
          <p:cNvPr id="10983" name="yt_shape_10983"/>
          <p:cNvSpPr txBox="1"/>
          <p:nvPr/>
        </p:nvSpPr>
        <p:spPr>
          <a:xfrm>
            <a:off x="3203848" y="1551301"/>
            <a:ext cx="1551707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tòu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 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míng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8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3563848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203848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203848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透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4283848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923848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923848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明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7E3485B-6997-499F-7AD5-3C0A313F55AC}"/>
              </a:ext>
            </a:extLst>
          </p:cNvPr>
          <p:cNvSpPr txBox="1"/>
          <p:nvPr/>
        </p:nvSpPr>
        <p:spPr>
          <a:xfrm>
            <a:off x="1314182" y="2352634"/>
            <a:ext cx="695597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肥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DCC392C-C052-F094-DF8F-4836ABE32617}"/>
              </a:ext>
            </a:extLst>
          </p:cNvPr>
          <p:cNvSpPr txBox="1"/>
          <p:nvPr/>
        </p:nvSpPr>
        <p:spPr>
          <a:xfrm>
            <a:off x="2018164" y="2352634"/>
            <a:ext cx="695597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皂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3D214D61-1BEC-908E-466E-F8E9E22A1817}"/>
              </a:ext>
            </a:extLst>
          </p:cNvPr>
          <p:cNvSpPr txBox="1"/>
          <p:nvPr/>
        </p:nvSpPr>
        <p:spPr>
          <a:xfrm>
            <a:off x="3203841" y="2352634"/>
            <a:ext cx="7199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透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F256359-FE67-FAC3-C884-F7D5988AACCD}"/>
              </a:ext>
            </a:extLst>
          </p:cNvPr>
          <p:cNvSpPr txBox="1"/>
          <p:nvPr/>
        </p:nvSpPr>
        <p:spPr>
          <a:xfrm>
            <a:off x="3923846" y="2352634"/>
            <a:ext cx="719997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明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yt_shape_10990">
            <a:extLst>
              <a:ext uri="{FF2B5EF4-FFF2-40B4-BE49-F238E27FC236}">
                <a16:creationId xmlns:a16="http://schemas.microsoft.com/office/drawing/2014/main" xmlns="" id="{79453D42-3357-0F19-814D-62F2DDBF611C}"/>
              </a:ext>
            </a:extLst>
          </p:cNvPr>
          <p:cNvSpPr txBox="1"/>
          <p:nvPr/>
        </p:nvSpPr>
        <p:spPr>
          <a:xfrm>
            <a:off x="5195749" y="1551301"/>
            <a:ext cx="1524456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jiāo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ruǎn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19" name="直接连接符 13">
            <a:extLst>
              <a:ext uri="{FF2B5EF4-FFF2-40B4-BE49-F238E27FC236}">
                <a16:creationId xmlns:a16="http://schemas.microsoft.com/office/drawing/2014/main" xmlns="" id="{A88387DF-0970-2789-C31C-8F2C5E81E48B}"/>
              </a:ext>
            </a:extLst>
          </p:cNvPr>
          <p:cNvCxnSpPr/>
          <p:nvPr/>
        </p:nvCxnSpPr>
        <p:spPr>
          <a:xfrm>
            <a:off x="5555749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:a16="http://schemas.microsoft.com/office/drawing/2014/main" xmlns="" id="{B96ACBB5-D878-9BFE-EF39-EA25A5A315E7}"/>
              </a:ext>
            </a:extLst>
          </p:cNvPr>
          <p:cNvCxnSpPr/>
          <p:nvPr/>
        </p:nvCxnSpPr>
        <p:spPr>
          <a:xfrm>
            <a:off x="5195749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1">
            <a:extLst>
              <a:ext uri="{FF2B5EF4-FFF2-40B4-BE49-F238E27FC236}">
                <a16:creationId xmlns:a16="http://schemas.microsoft.com/office/drawing/2014/main" xmlns="" id="{F01D1555-CBE8-064C-9EFA-B1AEE0DE1BC0}"/>
              </a:ext>
            </a:extLst>
          </p:cNvPr>
          <p:cNvSpPr>
            <a:spLocks noChangeAspect="1"/>
          </p:cNvSpPr>
          <p:nvPr/>
        </p:nvSpPr>
        <p:spPr>
          <a:xfrm>
            <a:off x="5195749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娇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:a16="http://schemas.microsoft.com/office/drawing/2014/main" xmlns="" id="{3D9D10C3-003A-17FA-4A87-A350B6BEE626}"/>
              </a:ext>
            </a:extLst>
          </p:cNvPr>
          <p:cNvCxnSpPr/>
          <p:nvPr/>
        </p:nvCxnSpPr>
        <p:spPr>
          <a:xfrm>
            <a:off x="6275749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:a16="http://schemas.microsoft.com/office/drawing/2014/main" xmlns="" id="{969500C2-68E7-983B-0338-7FCF84D12089}"/>
              </a:ext>
            </a:extLst>
          </p:cNvPr>
          <p:cNvCxnSpPr/>
          <p:nvPr/>
        </p:nvCxnSpPr>
        <p:spPr>
          <a:xfrm>
            <a:off x="5915749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1">
            <a:extLst>
              <a:ext uri="{FF2B5EF4-FFF2-40B4-BE49-F238E27FC236}">
                <a16:creationId xmlns:a16="http://schemas.microsoft.com/office/drawing/2014/main" xmlns="" id="{143D1E57-0CF3-AAE8-9562-18FD7A14556F}"/>
              </a:ext>
            </a:extLst>
          </p:cNvPr>
          <p:cNvSpPr>
            <a:spLocks noChangeAspect="1"/>
          </p:cNvSpPr>
          <p:nvPr/>
        </p:nvSpPr>
        <p:spPr>
          <a:xfrm>
            <a:off x="5915749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软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D0A8628-8447-C197-8268-70CC8D869356}"/>
              </a:ext>
            </a:extLst>
          </p:cNvPr>
          <p:cNvSpPr txBox="1"/>
          <p:nvPr/>
        </p:nvSpPr>
        <p:spPr>
          <a:xfrm>
            <a:off x="5195743" y="2352634"/>
            <a:ext cx="719995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娇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6B352F3-A129-5801-AC11-DB48998D6C7A}"/>
              </a:ext>
            </a:extLst>
          </p:cNvPr>
          <p:cNvSpPr txBox="1"/>
          <p:nvPr/>
        </p:nvSpPr>
        <p:spPr>
          <a:xfrm>
            <a:off x="5915738" y="2352634"/>
            <a:ext cx="71999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软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yt_shape_10997">
            <a:extLst>
              <a:ext uri="{FF2B5EF4-FFF2-40B4-BE49-F238E27FC236}">
                <a16:creationId xmlns:a16="http://schemas.microsoft.com/office/drawing/2014/main" xmlns="" id="{435A9131-74BB-3308-3B4D-4C8A38120BF5}"/>
              </a:ext>
            </a:extLst>
          </p:cNvPr>
          <p:cNvSpPr txBox="1"/>
          <p:nvPr/>
        </p:nvSpPr>
        <p:spPr>
          <a:xfrm>
            <a:off x="7198360" y="1551372"/>
            <a:ext cx="1391407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xī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 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wàng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8" name="直接连接符 13">
            <a:extLst>
              <a:ext uri="{FF2B5EF4-FFF2-40B4-BE49-F238E27FC236}">
                <a16:creationId xmlns:a16="http://schemas.microsoft.com/office/drawing/2014/main" xmlns="" id="{61206431-C389-2A44-3983-B57A337BA31E}"/>
              </a:ext>
            </a:extLst>
          </p:cNvPr>
          <p:cNvCxnSpPr>
            <a:stCxn id="33" idx="0"/>
            <a:endCxn id="33" idx="2"/>
          </p:cNvCxnSpPr>
          <p:nvPr/>
        </p:nvCxnSpPr>
        <p:spPr>
          <a:xfrm>
            <a:off x="7469817" y="231903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15">
            <a:extLst>
              <a:ext uri="{FF2B5EF4-FFF2-40B4-BE49-F238E27FC236}">
                <a16:creationId xmlns:a16="http://schemas.microsoft.com/office/drawing/2014/main" xmlns="" id="{A48B7448-094A-CBA2-124D-C4C8BB29B359}"/>
              </a:ext>
            </a:extLst>
          </p:cNvPr>
          <p:cNvCxnSpPr>
            <a:stCxn id="33" idx="1"/>
            <a:endCxn id="33" idx="3"/>
          </p:cNvCxnSpPr>
          <p:nvPr/>
        </p:nvCxnSpPr>
        <p:spPr>
          <a:xfrm>
            <a:off x="7109817" y="267903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11">
            <a:extLst>
              <a:ext uri="{FF2B5EF4-FFF2-40B4-BE49-F238E27FC236}">
                <a16:creationId xmlns:a16="http://schemas.microsoft.com/office/drawing/2014/main" xmlns="" id="{EDC56CED-8518-68FD-B89E-9683F70132B9}"/>
              </a:ext>
            </a:extLst>
          </p:cNvPr>
          <p:cNvSpPr>
            <a:spLocks noChangeAspect="1"/>
          </p:cNvSpPr>
          <p:nvPr/>
        </p:nvSpPr>
        <p:spPr>
          <a:xfrm>
            <a:off x="7109817" y="231903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希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6C8E204F-1A2D-4980-F271-5C5C140056E0}"/>
              </a:ext>
            </a:extLst>
          </p:cNvPr>
          <p:cNvCxnSpPr>
            <a:stCxn id="33" idx="0"/>
            <a:endCxn id="33" idx="2"/>
          </p:cNvCxnSpPr>
          <p:nvPr/>
        </p:nvCxnSpPr>
        <p:spPr>
          <a:xfrm>
            <a:off x="8189817" y="231903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93B015EE-8901-56CF-514F-91AD52E015F8}"/>
              </a:ext>
            </a:extLst>
          </p:cNvPr>
          <p:cNvCxnSpPr>
            <a:stCxn id="33" idx="1"/>
            <a:endCxn id="33" idx="3"/>
          </p:cNvCxnSpPr>
          <p:nvPr/>
        </p:nvCxnSpPr>
        <p:spPr>
          <a:xfrm>
            <a:off x="7829817" y="267903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2B7C3398-2909-8225-7B59-DA2A8767F52F}"/>
              </a:ext>
            </a:extLst>
          </p:cNvPr>
          <p:cNvSpPr>
            <a:spLocks noChangeAspect="1"/>
          </p:cNvSpPr>
          <p:nvPr/>
        </p:nvSpPr>
        <p:spPr>
          <a:xfrm>
            <a:off x="7829817" y="231903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望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055E64A5-701B-15B9-5652-B4036E167B61}"/>
              </a:ext>
            </a:extLst>
          </p:cNvPr>
          <p:cNvSpPr txBox="1"/>
          <p:nvPr/>
        </p:nvSpPr>
        <p:spPr>
          <a:xfrm>
            <a:off x="7127999" y="2352705"/>
            <a:ext cx="695595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希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9CE5E741-E98D-58F5-4A97-57E2CD666C91}"/>
              </a:ext>
            </a:extLst>
          </p:cNvPr>
          <p:cNvSpPr txBox="1"/>
          <p:nvPr/>
        </p:nvSpPr>
        <p:spPr>
          <a:xfrm>
            <a:off x="7836039" y="2352705"/>
            <a:ext cx="713773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望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44" name="直接连接符 13">
            <a:extLst>
              <a:ext uri="{FF2B5EF4-FFF2-40B4-BE49-F238E27FC236}">
                <a16:creationId xmlns:a16="http://schemas.microsoft.com/office/drawing/2014/main" xmlns="" id="{DD3678D2-C3C3-0F3A-CFA4-3477BB5CD82C}"/>
              </a:ext>
            </a:extLst>
          </p:cNvPr>
          <p:cNvCxnSpPr>
            <a:cxnSpLocks/>
          </p:cNvCxnSpPr>
          <p:nvPr/>
        </p:nvCxnSpPr>
        <p:spPr>
          <a:xfrm>
            <a:off x="2369779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15">
            <a:extLst>
              <a:ext uri="{FF2B5EF4-FFF2-40B4-BE49-F238E27FC236}">
                <a16:creationId xmlns:a16="http://schemas.microsoft.com/office/drawing/2014/main" xmlns="" id="{39F85B37-06A3-0E4F-3C40-081E18B5A13D}"/>
              </a:ext>
            </a:extLst>
          </p:cNvPr>
          <p:cNvCxnSpPr>
            <a:cxnSpLocks/>
          </p:cNvCxnSpPr>
          <p:nvPr/>
        </p:nvCxnSpPr>
        <p:spPr>
          <a:xfrm>
            <a:off x="2009779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  <p:bldP spid="16" grpId="0" build="allAtOnce"/>
      <p:bldP spid="17" grpId="0" build="allAtOnce"/>
      <p:bldP spid="25" grpId="0" build="allAtOnce"/>
      <p:bldP spid="26" grpId="0" build="allAtOnce"/>
      <p:bldP spid="34" grpId="0" build="allAtOnce"/>
      <p:bldP spid="3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4" name="yt_shape_11004"/>
          <p:cNvSpPr txBox="1"/>
          <p:nvPr/>
        </p:nvSpPr>
        <p:spPr>
          <a:xfrm>
            <a:off x="1296000" y="935999"/>
            <a:ext cx="207268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1005" name="yt_shape_11005"/>
          <p:cNvSpPr txBox="1"/>
          <p:nvPr/>
        </p:nvSpPr>
        <p:spPr>
          <a:xfrm>
            <a:off x="1296000" y="1551301"/>
            <a:ext cx="685283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潮湿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含有比正常状态下较多的水分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1006" name="yt_shape_11006"/>
          <p:cNvSpPr txBox="1"/>
          <p:nvPr/>
        </p:nvSpPr>
        <p:spPr>
          <a:xfrm>
            <a:off x="1296000" y="2166603"/>
            <a:ext cx="721351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黏稠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液体浓度高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有黏性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不易流动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3581D61-F73C-D74A-DE45-5BA8A4A9BDD3}"/>
              </a:ext>
            </a:extLst>
          </p:cNvPr>
          <p:cNvSpPr txBox="1"/>
          <p:nvPr/>
        </p:nvSpPr>
        <p:spPr>
          <a:xfrm>
            <a:off x="2483768" y="1479095"/>
            <a:ext cx="51807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含有比正常状态下较多的水分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2450D5F-6354-7E3C-24CA-6D5B9CAA2DEA}"/>
              </a:ext>
            </a:extLst>
          </p:cNvPr>
          <p:cNvSpPr txBox="1"/>
          <p:nvPr/>
        </p:nvSpPr>
        <p:spPr>
          <a:xfrm>
            <a:off x="2483768" y="2094397"/>
            <a:ext cx="553789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液体浓度高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有黏性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不易流动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9" name="yt_shape_11009"/>
          <p:cNvSpPr txBox="1"/>
          <p:nvPr/>
        </p:nvSpPr>
        <p:spPr>
          <a:xfrm>
            <a:off x="1259632" y="1419622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本文讲述了作者小时候最爱玩的游戏是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吹肥皂泡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表达了作者对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童年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时代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快乐生活的留恋之情。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A2B0149F-CB9E-70F1-1CFF-B6D3C44D7426}"/>
              </a:ext>
            </a:extLst>
          </p:cNvPr>
          <p:cNvSpPr txBox="1"/>
          <p:nvPr/>
        </p:nvSpPr>
        <p:spPr>
          <a:xfrm>
            <a:off x="7865695" y="1347416"/>
            <a:ext cx="5372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吹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D1D6DDB-6BCC-DF71-0741-7B2BB0248832}"/>
              </a:ext>
            </a:extLst>
          </p:cNvPr>
          <p:cNvSpPr txBox="1"/>
          <p:nvPr/>
        </p:nvSpPr>
        <p:spPr>
          <a:xfrm>
            <a:off x="1169621" y="1987496"/>
            <a:ext cx="160883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肥皂泡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4B58A10-D995-BD8C-F0D7-809ABA15E288}"/>
              </a:ext>
            </a:extLst>
          </p:cNvPr>
          <p:cNvSpPr txBox="1"/>
          <p:nvPr/>
        </p:nvSpPr>
        <p:spPr>
          <a:xfrm>
            <a:off x="5455871" y="1987496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童年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0" name="yt_shape_11010"/>
          <p:cNvSpPr txBox="1"/>
          <p:nvPr/>
        </p:nvSpPr>
        <p:spPr>
          <a:xfrm>
            <a:off x="1340197" y="947549"/>
            <a:ext cx="6040115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7.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肥皂泡都飞过了哪些地方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？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连一连。</a:t>
            </a:r>
          </a:p>
        </p:txBody>
      </p:sp>
      <p:sp>
        <p:nvSpPr>
          <p:cNvPr id="11011" name="yt_shape_11011"/>
          <p:cNvSpPr txBox="1"/>
          <p:nvPr/>
        </p:nvSpPr>
        <p:spPr>
          <a:xfrm>
            <a:off x="1340197" y="1562851"/>
            <a:ext cx="504625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1250950" algn="l"/>
                <a:tab pos="2693988" algn="l"/>
                <a:tab pos="4283075" algn="l"/>
                <a:tab pos="5534025" algn="l"/>
                <a:tab pos="6426200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飘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过</a:t>
            </a:r>
            <a:r>
              <a:rPr lang="en-US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飞越</a:t>
            </a:r>
            <a:r>
              <a:rPr lang="en-US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渡过</a:t>
            </a:r>
            <a:r>
              <a:rPr lang="en-US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挨着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1012" name="yt_shape_11012"/>
          <p:cNvSpPr txBox="1"/>
          <p:nvPr/>
        </p:nvSpPr>
        <p:spPr>
          <a:xfrm>
            <a:off x="1364626" y="3231372"/>
            <a:ext cx="504625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1250950" algn="l"/>
                <a:tab pos="2693988" algn="l"/>
                <a:tab pos="4283075" algn="l"/>
                <a:tab pos="5534025" algn="l"/>
                <a:tab pos="6426200" algn="l"/>
              </a:tabLst>
            </a:pP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天河</a:t>
            </a:r>
            <a:r>
              <a:rPr lang="en-US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明月</a:t>
            </a:r>
            <a:r>
              <a:rPr lang="en-US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山巅</a:t>
            </a:r>
            <a:r>
              <a:rPr lang="en-US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大海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20F907B4-B2D2-A7C0-ACA4-446C27D647BF}"/>
              </a:ext>
            </a:extLst>
          </p:cNvPr>
          <p:cNvCxnSpPr>
            <a:cxnSpLocks/>
          </p:cNvCxnSpPr>
          <p:nvPr/>
        </p:nvCxnSpPr>
        <p:spPr>
          <a:xfrm>
            <a:off x="1735877" y="2119948"/>
            <a:ext cx="4248472" cy="125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793B2B15-9408-B36A-C90D-DB1095FD3A1D}"/>
              </a:ext>
            </a:extLst>
          </p:cNvPr>
          <p:cNvCxnSpPr>
            <a:cxnSpLocks/>
          </p:cNvCxnSpPr>
          <p:nvPr/>
        </p:nvCxnSpPr>
        <p:spPr>
          <a:xfrm>
            <a:off x="3032021" y="2119948"/>
            <a:ext cx="1404156" cy="125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7C0CA7B4-439B-ACD3-A4C1-F39C54B54410}"/>
              </a:ext>
            </a:extLst>
          </p:cNvPr>
          <p:cNvCxnSpPr>
            <a:cxnSpLocks/>
          </p:cNvCxnSpPr>
          <p:nvPr/>
        </p:nvCxnSpPr>
        <p:spPr>
          <a:xfrm flipH="1">
            <a:off x="1735877" y="2109451"/>
            <a:ext cx="2624377" cy="1265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AB2794D-7EC9-BAE2-5990-F644EFCE763D}"/>
              </a:ext>
            </a:extLst>
          </p:cNvPr>
          <p:cNvCxnSpPr>
            <a:cxnSpLocks/>
          </p:cNvCxnSpPr>
          <p:nvPr/>
        </p:nvCxnSpPr>
        <p:spPr>
          <a:xfrm flipH="1">
            <a:off x="3032021" y="2127365"/>
            <a:ext cx="2880320" cy="1248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全屏显示(16:9)</PresentationFormat>
  <Paragraphs>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楷体</vt:lpstr>
      <vt:lpstr>汉语拼音</vt:lpstr>
      <vt:lpstr>Calibri</vt:lpstr>
      <vt:lpstr>黑体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