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074" r:id="rId9"/>
    <p:sldId id="2075" r:id="rId10"/>
    <p:sldId id="2071" r:id="rId11"/>
    <p:sldId id="2076" r:id="rId12"/>
    <p:sldId id="2061" r:id="rId13"/>
  </p:sldIdLst>
  <p:sldSz cx="9144000" cy="5143500" type="screen16x9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楷体" pitchFamily="49" charset="-122"/>
      <p:regular r:id="rId20"/>
    </p:embeddedFont>
    <p:embeddedFont>
      <p:font typeface="汉语拼音" pitchFamily="34" charset="0"/>
      <p:regular r:id="rId21"/>
    </p:embeddedFont>
    <p:embeddedFont>
      <p:font typeface="黑体" pitchFamily="49" charset="-122"/>
      <p:regular r:id="rId22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 varScale="1">
        <p:scale>
          <a:sx n="149" d="100"/>
          <a:sy n="149" d="100"/>
        </p:scale>
        <p:origin x="-474" y="-96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4" name="yt_shape_10904"/>
          <p:cNvSpPr txBox="1"/>
          <p:nvPr/>
        </p:nvSpPr>
        <p:spPr>
          <a:xfrm>
            <a:off x="1296001" y="1549120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水墨画指的是由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水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和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墨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经过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调配它们的浓度所画出的画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是国画的代表。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DD72EF3-E610-5848-6194-702996679FBD}"/>
              </a:ext>
            </a:extLst>
          </p:cNvPr>
          <p:cNvSpPr txBox="1"/>
          <p:nvPr/>
        </p:nvSpPr>
        <p:spPr>
          <a:xfrm>
            <a:off x="4330190" y="1476914"/>
            <a:ext cx="8944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水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B7D1717-85D8-998D-94B9-25BEFC412058}"/>
              </a:ext>
            </a:extLst>
          </p:cNvPr>
          <p:cNvSpPr txBox="1"/>
          <p:nvPr/>
        </p:nvSpPr>
        <p:spPr>
          <a:xfrm>
            <a:off x="5758940" y="1476914"/>
            <a:ext cx="8944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墨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" name="yt_shape_10905"/>
          <p:cNvSpPr txBox="1"/>
          <p:nvPr/>
        </p:nvSpPr>
        <p:spPr>
          <a:xfrm>
            <a:off x="1259632" y="2067694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165139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51620" y="1236697"/>
            <a:ext cx="6840760" cy="1076573"/>
            <a:chOff x="2339752" y="1347614"/>
            <a:chExt cx="6840760" cy="1076573"/>
          </a:xfrm>
        </p:grpSpPr>
        <p:sp>
          <p:nvSpPr>
            <p:cNvPr id="6" name="标题 1"/>
            <p:cNvSpPr txBox="1"/>
            <p:nvPr/>
          </p:nvSpPr>
          <p:spPr>
            <a:xfrm>
              <a:off x="3203848" y="1347614"/>
              <a:ext cx="5976664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童年的水墨画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339752" y="1583092"/>
              <a:ext cx="830188" cy="836478"/>
              <a:chOff x="3021732" y="2239328"/>
              <a:chExt cx="830188" cy="836478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1732" y="2239328"/>
                <a:ext cx="830188" cy="836478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60761" y="2239328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18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7" name="yt_shape_10847"/>
          <p:cNvSpPr txBox="1"/>
          <p:nvPr/>
        </p:nvSpPr>
        <p:spPr>
          <a:xfrm>
            <a:off x="1259633" y="1063246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0848" name="yt_shape_10848"/>
          <p:cNvSpPr txBox="1"/>
          <p:nvPr/>
        </p:nvSpPr>
        <p:spPr>
          <a:xfrm>
            <a:off x="1259632" y="2341364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水墨画　染绿　钓竿　拨动　</a:t>
            </a:r>
            <a:endParaRPr lang="en-US" altLang="zh-CN" sz="2800" b="1" i="0" u="none" spc="150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浪花　</a:t>
            </a: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	 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葫芦　蘑菇</a:t>
            </a:r>
          </a:p>
        </p:txBody>
      </p:sp>
      <p:pic>
        <p:nvPicPr>
          <p:cNvPr id="10849" name="yt_image_10849">
            <a:extLst>
              <a:ext uri="">
                <a16:creationId xmlns:a16="http://schemas.microsoft.com/office/drawing/2014/main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991" y="1868794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yt_shape_10851">
            <a:extLst>
              <a:ext uri="{FF2B5EF4-FFF2-40B4-BE49-F238E27FC236}">
                <a16:creationId xmlns:a16="http://schemas.microsoft.com/office/drawing/2014/main" xmlns="" id="{10CFA2EF-D74A-EBAA-DCEE-57EF21E66CD7}"/>
              </a:ext>
            </a:extLst>
          </p:cNvPr>
          <p:cNvSpPr txBox="1"/>
          <p:nvPr/>
        </p:nvSpPr>
        <p:spPr>
          <a:xfrm>
            <a:off x="7271991" y="3015348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18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2" name="yt_shape_10852"/>
          <p:cNvSpPr txBox="1"/>
          <p:nvPr/>
        </p:nvSpPr>
        <p:spPr>
          <a:xfrm>
            <a:off x="1259632" y="1059582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读一读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连一连。</a:t>
            </a:r>
          </a:p>
        </p:txBody>
      </p:sp>
      <p:pic>
        <p:nvPicPr>
          <p:cNvPr id="10853" name="yt_image_10853">
            <a:extLst>
              <a:ext uri="">
                <a16:creationId xmlns:a16="http://schemas.microsoft.com/office/drawing/2014/main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827248"/>
            <a:ext cx="6472362" cy="13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FBD56C36-5B29-7B1E-6B81-49BCC7426161}"/>
              </a:ext>
            </a:extLst>
          </p:cNvPr>
          <p:cNvCxnSpPr/>
          <p:nvPr/>
        </p:nvCxnSpPr>
        <p:spPr>
          <a:xfrm>
            <a:off x="1687501" y="2104676"/>
            <a:ext cx="5688632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6E987933-0CB7-F74F-1A88-41BE64E4570D}"/>
              </a:ext>
            </a:extLst>
          </p:cNvPr>
          <p:cNvCxnSpPr>
            <a:cxnSpLocks/>
          </p:cNvCxnSpPr>
          <p:nvPr/>
        </p:nvCxnSpPr>
        <p:spPr>
          <a:xfrm flipH="1">
            <a:off x="1615493" y="2127222"/>
            <a:ext cx="1440160" cy="615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91DA6F71-5770-F3A2-13BA-1CFA6FEA58EC}"/>
              </a:ext>
            </a:extLst>
          </p:cNvPr>
          <p:cNvCxnSpPr>
            <a:cxnSpLocks/>
          </p:cNvCxnSpPr>
          <p:nvPr/>
        </p:nvCxnSpPr>
        <p:spPr>
          <a:xfrm flipH="1">
            <a:off x="3055653" y="2127222"/>
            <a:ext cx="1440160" cy="6154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1A76DC65-0831-9BC7-744C-BAD5E5FE0F90}"/>
              </a:ext>
            </a:extLst>
          </p:cNvPr>
          <p:cNvCxnSpPr>
            <a:cxnSpLocks/>
          </p:cNvCxnSpPr>
          <p:nvPr/>
        </p:nvCxnSpPr>
        <p:spPr>
          <a:xfrm flipH="1">
            <a:off x="5719949" y="2127222"/>
            <a:ext cx="312859" cy="70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E4E99381-5994-8943-6E61-D88FB5978B54}"/>
              </a:ext>
            </a:extLst>
          </p:cNvPr>
          <p:cNvCxnSpPr>
            <a:cxnSpLocks/>
          </p:cNvCxnSpPr>
          <p:nvPr/>
        </p:nvCxnSpPr>
        <p:spPr>
          <a:xfrm flipH="1">
            <a:off x="4495813" y="2080901"/>
            <a:ext cx="2808312" cy="70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7" name="yt_shape_10857"/>
          <p:cNvSpPr txBox="1"/>
          <p:nvPr/>
        </p:nvSpPr>
        <p:spPr>
          <a:xfrm>
            <a:off x="1115696" y="900750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0858" name="yt_shape_10858"/>
          <p:cNvSpPr txBox="1"/>
          <p:nvPr/>
        </p:nvSpPr>
        <p:spPr>
          <a:xfrm>
            <a:off x="1115696" y="1516052"/>
            <a:ext cx="1415452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diào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g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汉语拼音" pitchFamily="34" charset="0"/>
                <a:ea typeface="宋体" pitchFamily="12"/>
                <a:cs typeface="汉语拼音" pitchFamily="34" charset="0"/>
              </a:rPr>
              <a:t>ān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458161" y="2317385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114568" y="2643718"/>
            <a:ext cx="68718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115696" y="228371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钓</a:t>
            </a:r>
          </a:p>
        </p:txBody>
      </p:sp>
      <p:cxnSp>
        <p:nvCxnSpPr>
          <p:cNvPr id="5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1458161" y="2317385"/>
            <a:ext cx="0" cy="65266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1114568" y="2643718"/>
            <a:ext cx="68718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1835696" y="228371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竿</a:t>
            </a:r>
          </a:p>
        </p:txBody>
      </p:sp>
      <p:sp>
        <p:nvSpPr>
          <p:cNvPr id="10865" name="yt_shape_10865"/>
          <p:cNvSpPr txBox="1"/>
          <p:nvPr/>
        </p:nvSpPr>
        <p:spPr>
          <a:xfrm>
            <a:off x="3054653" y="1535636"/>
            <a:ext cx="1548501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bō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dòng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8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3414653" y="23033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054653" y="2663302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054653" y="23033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拨</a:t>
            </a:r>
          </a:p>
        </p:txBody>
      </p:sp>
      <p:cxnSp>
        <p:nvCxnSpPr>
          <p:cNvPr id="11" name="直接连接符 13">
            <a:extLst>
              <a:ext uri="{FF2B5EF4-FFF2-40B4-BE49-F238E27FC236}">
                <a16:creationId xmlns:a16="http://schemas.microsoft.com/office/drawing/2014/main" xmlns="" id="{E9AEB769-1253-4A1C-3B3C-A4D5EC398F6E}"/>
              </a:ext>
            </a:extLst>
          </p:cNvPr>
          <p:cNvCxnSpPr>
            <a:cxnSpLocks/>
          </p:cNvCxnSpPr>
          <p:nvPr/>
        </p:nvCxnSpPr>
        <p:spPr>
          <a:xfrm>
            <a:off x="4134653" y="2303302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:a16="http://schemas.microsoft.com/office/drawing/2014/main" xmlns="" id="{BA39E522-84DD-1620-933C-97E088F786E5}"/>
              </a:ext>
            </a:extLst>
          </p:cNvPr>
          <p:cNvCxnSpPr>
            <a:cxnSpLocks/>
          </p:cNvCxnSpPr>
          <p:nvPr/>
        </p:nvCxnSpPr>
        <p:spPr>
          <a:xfrm>
            <a:off x="3774653" y="2663302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矩形 11">
            <a:extLst>
              <a:ext uri="{FF2B5EF4-FFF2-40B4-BE49-F238E27FC236}">
                <a16:creationId xmlns:a16="http://schemas.microsoft.com/office/drawing/2014/main" xmlns="" id="{3078F313-1123-7531-0741-EAB5DE325C52}"/>
              </a:ext>
            </a:extLst>
          </p:cNvPr>
          <p:cNvSpPr>
            <a:spLocks noChangeAspect="1"/>
          </p:cNvSpPr>
          <p:nvPr/>
        </p:nvSpPr>
        <p:spPr>
          <a:xfrm>
            <a:off x="3774653" y="230330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D8155A8-BFD8-386B-6B85-2479C5C597E7}"/>
              </a:ext>
            </a:extLst>
          </p:cNvPr>
          <p:cNvSpPr txBox="1"/>
          <p:nvPr/>
        </p:nvSpPr>
        <p:spPr>
          <a:xfrm>
            <a:off x="1114568" y="2317385"/>
            <a:ext cx="68718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钓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B70C2492-7FC9-F473-A362-F95C2ED1D820}"/>
              </a:ext>
            </a:extLst>
          </p:cNvPr>
          <p:cNvSpPr txBox="1"/>
          <p:nvPr/>
        </p:nvSpPr>
        <p:spPr>
          <a:xfrm>
            <a:off x="1845002" y="2325407"/>
            <a:ext cx="686058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竿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999AA3F-5B66-8140-3ADB-4ACACC46D7A4}"/>
              </a:ext>
            </a:extLst>
          </p:cNvPr>
          <p:cNvSpPr txBox="1"/>
          <p:nvPr/>
        </p:nvSpPr>
        <p:spPr>
          <a:xfrm>
            <a:off x="3053457" y="2359074"/>
            <a:ext cx="669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拨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6E9E836C-10A0-7B82-B50F-F414820248FC}"/>
              </a:ext>
            </a:extLst>
          </p:cNvPr>
          <p:cNvSpPr txBox="1"/>
          <p:nvPr/>
        </p:nvSpPr>
        <p:spPr>
          <a:xfrm>
            <a:off x="3774653" y="2336969"/>
            <a:ext cx="720000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动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8" name="yt_shape_10872">
            <a:extLst>
              <a:ext uri="{FF2B5EF4-FFF2-40B4-BE49-F238E27FC236}">
                <a16:creationId xmlns:a16="http://schemas.microsoft.com/office/drawing/2014/main" xmlns="" id="{09A945ED-0B76-FDBF-3EEC-67E7414E0330}"/>
              </a:ext>
            </a:extLst>
          </p:cNvPr>
          <p:cNvSpPr txBox="1"/>
          <p:nvPr/>
        </p:nvSpPr>
        <p:spPr>
          <a:xfrm>
            <a:off x="5027552" y="1524074"/>
            <a:ext cx="105317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hú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lu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19" name="直接连接符 13">
            <a:extLst>
              <a:ext uri="{FF2B5EF4-FFF2-40B4-BE49-F238E27FC236}">
                <a16:creationId xmlns:a16="http://schemas.microsoft.com/office/drawing/2014/main" xmlns="" id="{DDA33B63-4B9F-84FA-10D0-A5C2D574E0AA}"/>
              </a:ext>
            </a:extLst>
          </p:cNvPr>
          <p:cNvCxnSpPr/>
          <p:nvPr/>
        </p:nvCxnSpPr>
        <p:spPr>
          <a:xfrm>
            <a:off x="5387552" y="229174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5">
            <a:extLst>
              <a:ext uri="{FF2B5EF4-FFF2-40B4-BE49-F238E27FC236}">
                <a16:creationId xmlns:a16="http://schemas.microsoft.com/office/drawing/2014/main" xmlns="" id="{7F60ED1D-6857-4E62-8634-6E6ACFF1792D}"/>
              </a:ext>
            </a:extLst>
          </p:cNvPr>
          <p:cNvCxnSpPr/>
          <p:nvPr/>
        </p:nvCxnSpPr>
        <p:spPr>
          <a:xfrm>
            <a:off x="5027552" y="265174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11">
            <a:extLst>
              <a:ext uri="{FF2B5EF4-FFF2-40B4-BE49-F238E27FC236}">
                <a16:creationId xmlns:a16="http://schemas.microsoft.com/office/drawing/2014/main" xmlns="" id="{F525E7F0-0268-73FE-3174-891A309F2E7E}"/>
              </a:ext>
            </a:extLst>
          </p:cNvPr>
          <p:cNvSpPr>
            <a:spLocks noChangeAspect="1"/>
          </p:cNvSpPr>
          <p:nvPr/>
        </p:nvSpPr>
        <p:spPr>
          <a:xfrm>
            <a:off x="5027552" y="229174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葫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:a16="http://schemas.microsoft.com/office/drawing/2014/main" xmlns="" id="{CA9F49A9-14AE-A223-D271-08E6F6C51957}"/>
              </a:ext>
            </a:extLst>
          </p:cNvPr>
          <p:cNvCxnSpPr/>
          <p:nvPr/>
        </p:nvCxnSpPr>
        <p:spPr>
          <a:xfrm>
            <a:off x="6107552" y="2291740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:a16="http://schemas.microsoft.com/office/drawing/2014/main" xmlns="" id="{3645532B-FB6F-C6BE-AD53-69AB62CC43CC}"/>
              </a:ext>
            </a:extLst>
          </p:cNvPr>
          <p:cNvCxnSpPr/>
          <p:nvPr/>
        </p:nvCxnSpPr>
        <p:spPr>
          <a:xfrm>
            <a:off x="5747552" y="2651740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11">
            <a:extLst>
              <a:ext uri="{FF2B5EF4-FFF2-40B4-BE49-F238E27FC236}">
                <a16:creationId xmlns:a16="http://schemas.microsoft.com/office/drawing/2014/main" xmlns="" id="{E36B99DC-2187-3F44-508F-717560A5ED4B}"/>
              </a:ext>
            </a:extLst>
          </p:cNvPr>
          <p:cNvSpPr>
            <a:spLocks noChangeAspect="1"/>
          </p:cNvSpPr>
          <p:nvPr/>
        </p:nvSpPr>
        <p:spPr>
          <a:xfrm>
            <a:off x="5747552" y="2291740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芦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10EA15F9-8B1E-BB68-0AD6-04EAD141CC13}"/>
              </a:ext>
            </a:extLst>
          </p:cNvPr>
          <p:cNvSpPr txBox="1"/>
          <p:nvPr/>
        </p:nvSpPr>
        <p:spPr>
          <a:xfrm>
            <a:off x="5026424" y="2325407"/>
            <a:ext cx="70472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葫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C4A35508-C9C0-1828-B388-C2E2275AD9EA}"/>
              </a:ext>
            </a:extLst>
          </p:cNvPr>
          <p:cNvSpPr txBox="1"/>
          <p:nvPr/>
        </p:nvSpPr>
        <p:spPr>
          <a:xfrm>
            <a:off x="5747552" y="2325407"/>
            <a:ext cx="703593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芦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yt_shape_10879">
            <a:extLst>
              <a:ext uri="{FF2B5EF4-FFF2-40B4-BE49-F238E27FC236}">
                <a16:creationId xmlns:a16="http://schemas.microsoft.com/office/drawing/2014/main" xmlns="" id="{15515A4C-53CD-DA13-7BF8-2FB8B1534A13}"/>
              </a:ext>
            </a:extLst>
          </p:cNvPr>
          <p:cNvSpPr txBox="1"/>
          <p:nvPr/>
        </p:nvSpPr>
        <p:spPr>
          <a:xfrm>
            <a:off x="6828680" y="1496529"/>
            <a:ext cx="199573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000000"/>
                </a:solidFill>
                <a:latin typeface="汉语拼音" pitchFamily="34" charset="0"/>
                <a:ea typeface="宋体" pitchFamily="12"/>
                <a:cs typeface="汉语拼音" pitchFamily="34" charset="0"/>
              </a:rPr>
              <a:t>qīn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g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汉语拼音" pitchFamily="34" charset="0"/>
                <a:ea typeface="宋体" pitchFamily="12"/>
                <a:cs typeface="汉语拼音" pitchFamily="34" charset="0"/>
              </a:rPr>
              <a:t>shuǎn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8" name="直接连接符 13">
            <a:extLst>
              <a:ext uri="{FF2B5EF4-FFF2-40B4-BE49-F238E27FC236}">
                <a16:creationId xmlns:a16="http://schemas.microsoft.com/office/drawing/2014/main" xmlns="" id="{6303BCA8-67B7-E3DA-AC79-BFC3059779A5}"/>
              </a:ext>
            </a:extLst>
          </p:cNvPr>
          <p:cNvCxnSpPr>
            <a:stCxn id="33" idx="0"/>
            <a:endCxn id="33" idx="2"/>
          </p:cNvCxnSpPr>
          <p:nvPr/>
        </p:nvCxnSpPr>
        <p:spPr>
          <a:xfrm>
            <a:off x="7188680" y="2264195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15">
            <a:extLst>
              <a:ext uri="{FF2B5EF4-FFF2-40B4-BE49-F238E27FC236}">
                <a16:creationId xmlns:a16="http://schemas.microsoft.com/office/drawing/2014/main" xmlns="" id="{7357A597-F0E4-82FA-1AA3-D6E3575F34F2}"/>
              </a:ext>
            </a:extLst>
          </p:cNvPr>
          <p:cNvCxnSpPr>
            <a:stCxn id="33" idx="1"/>
            <a:endCxn id="33" idx="3"/>
          </p:cNvCxnSpPr>
          <p:nvPr/>
        </p:nvCxnSpPr>
        <p:spPr>
          <a:xfrm>
            <a:off x="6828680" y="2624195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11">
            <a:extLst>
              <a:ext uri="{FF2B5EF4-FFF2-40B4-BE49-F238E27FC236}">
                <a16:creationId xmlns:a16="http://schemas.microsoft.com/office/drawing/2014/main" xmlns="" id="{4E415D5E-B0D3-C02F-16D9-C5952E1065DD}"/>
              </a:ext>
            </a:extLst>
          </p:cNvPr>
          <p:cNvSpPr>
            <a:spLocks noChangeAspect="1"/>
          </p:cNvSpPr>
          <p:nvPr/>
        </p:nvSpPr>
        <p:spPr>
          <a:xfrm>
            <a:off x="6828680" y="2264195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清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E603BA24-0181-6D37-D758-450A0F5569E0}"/>
              </a:ext>
            </a:extLst>
          </p:cNvPr>
          <p:cNvCxnSpPr>
            <a:stCxn id="33" idx="0"/>
            <a:endCxn id="33" idx="2"/>
          </p:cNvCxnSpPr>
          <p:nvPr/>
        </p:nvCxnSpPr>
        <p:spPr>
          <a:xfrm>
            <a:off x="7908680" y="2264195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B4548573-ADCE-9637-F92A-1BBACA42FAAA}"/>
              </a:ext>
            </a:extLst>
          </p:cNvPr>
          <p:cNvCxnSpPr>
            <a:stCxn id="33" idx="1"/>
            <a:endCxn id="33" idx="3"/>
          </p:cNvCxnSpPr>
          <p:nvPr/>
        </p:nvCxnSpPr>
        <p:spPr>
          <a:xfrm>
            <a:off x="7548680" y="2624195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BAE90900-5A05-0317-43AB-EAC645625869}"/>
              </a:ext>
            </a:extLst>
          </p:cNvPr>
          <p:cNvSpPr>
            <a:spLocks noChangeAspect="1"/>
          </p:cNvSpPr>
          <p:nvPr/>
        </p:nvSpPr>
        <p:spPr>
          <a:xfrm>
            <a:off x="7548680" y="2264195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爽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F019B27C-C7D8-7521-AB17-60DC04718417}"/>
              </a:ext>
            </a:extLst>
          </p:cNvPr>
          <p:cNvSpPr txBox="1"/>
          <p:nvPr/>
        </p:nvSpPr>
        <p:spPr>
          <a:xfrm>
            <a:off x="6827551" y="2297862"/>
            <a:ext cx="720000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清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1A806FB6-16BD-00D8-C419-855DC71FACFC}"/>
              </a:ext>
            </a:extLst>
          </p:cNvPr>
          <p:cNvSpPr txBox="1"/>
          <p:nvPr/>
        </p:nvSpPr>
        <p:spPr>
          <a:xfrm>
            <a:off x="7547550" y="2297862"/>
            <a:ext cx="671855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spcBef>
                <a:spcPts val="0"/>
              </a:spcBef>
            </a:pPr>
            <a:r>
              <a:rPr kumimoji="0" lang="zh-CN" altLang="zh-CN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楷体" pitchFamily="12"/>
                <a:cs typeface="宋体" pitchFamily="12"/>
              </a:rPr>
              <a:t>爽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cxnSp>
        <p:nvCxnSpPr>
          <p:cNvPr id="44" name="直接连接符 13">
            <a:extLst>
              <a:ext uri="{FF2B5EF4-FFF2-40B4-BE49-F238E27FC236}">
                <a16:creationId xmlns:a16="http://schemas.microsoft.com/office/drawing/2014/main" xmlns="" id="{3D758757-EDCC-69C5-4655-42BD3830DE38}"/>
              </a:ext>
            </a:extLst>
          </p:cNvPr>
          <p:cNvCxnSpPr>
            <a:cxnSpLocks/>
          </p:cNvCxnSpPr>
          <p:nvPr/>
        </p:nvCxnSpPr>
        <p:spPr>
          <a:xfrm>
            <a:off x="2195696" y="227725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15">
            <a:extLst>
              <a:ext uri="{FF2B5EF4-FFF2-40B4-BE49-F238E27FC236}">
                <a16:creationId xmlns:a16="http://schemas.microsoft.com/office/drawing/2014/main" xmlns="" id="{45C62677-64FE-6248-FFBE-8E9B4D400312}"/>
              </a:ext>
            </a:extLst>
          </p:cNvPr>
          <p:cNvCxnSpPr>
            <a:cxnSpLocks/>
          </p:cNvCxnSpPr>
          <p:nvPr/>
        </p:nvCxnSpPr>
        <p:spPr>
          <a:xfrm>
            <a:off x="1835696" y="263725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 build="allAtOnce"/>
      <p:bldP spid="16" grpId="0" build="allAtOnce"/>
      <p:bldP spid="17" grpId="0" build="allAtOnce"/>
      <p:bldP spid="25" grpId="0" build="allAtOnce"/>
      <p:bldP spid="26" grpId="0" build="allAtOnce"/>
      <p:bldP spid="34" grpId="0" build="allAtOnce"/>
      <p:bldP spid="3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6" name="yt_shape_10886"/>
          <p:cNvSpPr txBox="1"/>
          <p:nvPr/>
        </p:nvSpPr>
        <p:spPr>
          <a:xfrm>
            <a:off x="1187624" y="339502"/>
            <a:ext cx="531876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为下面的词语选择正确的含义。</a:t>
            </a:r>
          </a:p>
        </p:txBody>
      </p:sp>
      <p:sp>
        <p:nvSpPr>
          <p:cNvPr id="10887" name="yt_shape_10887"/>
          <p:cNvSpPr txBox="1"/>
          <p:nvPr/>
        </p:nvSpPr>
        <p:spPr>
          <a:xfrm>
            <a:off x="1187624" y="954804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清清爽爽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平静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戏耍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水墨画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D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graphicFrame>
        <p:nvGraphicFramePr>
          <p:cNvPr id="10888" name="yt_table_10888" title="H_176.08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82688"/>
              </p:ext>
            </p:extLst>
          </p:nvPr>
        </p:nvGraphicFramePr>
        <p:xfrm>
          <a:off x="1177198" y="2165648"/>
          <a:ext cx="6129338" cy="2560320"/>
        </p:xfrm>
        <a:graphic>
          <a:graphicData uri="http://schemas.openxmlformats.org/drawingml/2006/table">
            <a:tbl>
              <a:tblPr/>
              <a:tblGrid>
                <a:gridCol w="6129338">
                  <a:extLst>
                    <a:ext uri="{9D8B030D-6E8A-4147-A177-3AD203B41FA5}">
                      <a16:colId xmlns:a16="http://schemas.microsoft.com/office/drawing/2014/main" xmlns="" val="10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玩耍。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楷体" pitchFamily="12"/>
                          <a:ea typeface="宋体" pitchFamily="12"/>
                          <a:cs typeface="宋体" pitchFamily="12"/>
                        </a:rPr>
                        <a:t>（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心情、环境等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楷体" pitchFamily="12"/>
                          <a:ea typeface="宋体" pitchFamily="12"/>
                          <a:cs typeface="宋体" pitchFamily="12"/>
                        </a:rPr>
                        <a:t>）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没有不安或动荡。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整洁干净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楷体" pitchFamily="12"/>
                          <a:ea typeface="宋体" pitchFamily="12"/>
                          <a:cs typeface="宋体" pitchFamily="12"/>
                        </a:rPr>
                        <a:t>，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清凉。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纯用水墨不着彩色的图画。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3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8489613-F842-F9C6-D78A-9689B53C1D58}"/>
              </a:ext>
            </a:extLst>
          </p:cNvPr>
          <p:cNvSpPr txBox="1"/>
          <p:nvPr/>
        </p:nvSpPr>
        <p:spPr>
          <a:xfrm>
            <a:off x="3239151" y="907998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229D786-5FD8-10F2-FB8C-0F32F15D0CF0}"/>
              </a:ext>
            </a:extLst>
          </p:cNvPr>
          <p:cNvSpPr txBox="1"/>
          <p:nvPr/>
        </p:nvSpPr>
        <p:spPr>
          <a:xfrm>
            <a:off x="5993463" y="907998"/>
            <a:ext cx="4166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1E63D67-C012-C038-720B-4A67039E5D2D}"/>
              </a:ext>
            </a:extLst>
          </p:cNvPr>
          <p:cNvSpPr txBox="1"/>
          <p:nvPr/>
        </p:nvSpPr>
        <p:spPr>
          <a:xfrm>
            <a:off x="2566975" y="1559788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80850BB7-43CA-F8FE-791C-C18ECD96143B}"/>
              </a:ext>
            </a:extLst>
          </p:cNvPr>
          <p:cNvSpPr txBox="1"/>
          <p:nvPr/>
        </p:nvSpPr>
        <p:spPr>
          <a:xfrm>
            <a:off x="5678475" y="1559788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2" name="yt_shape_10892"/>
          <p:cNvSpPr txBox="1"/>
          <p:nvPr/>
        </p:nvSpPr>
        <p:spPr>
          <a:xfrm>
            <a:off x="1331640" y="1054500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读课文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选一选。</a:t>
            </a:r>
          </a:p>
        </p:txBody>
      </p:sp>
      <p:sp>
        <p:nvSpPr>
          <p:cNvPr id="10893" name="yt_shape_10893"/>
          <p:cNvSpPr txBox="1"/>
          <p:nvPr/>
        </p:nvSpPr>
        <p:spPr>
          <a:xfrm>
            <a:off x="1331640" y="1669802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“山溪像绿玉带一样平静”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这句话把山溪比作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</a:p>
        </p:txBody>
      </p:sp>
      <p:graphicFrame>
        <p:nvGraphicFramePr>
          <p:cNvPr id="10894" name="yt_table_10894" title="H_44.02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751076"/>
              </p:ext>
            </p:extLst>
          </p:nvPr>
        </p:nvGraphicFramePr>
        <p:xfrm>
          <a:off x="1331640" y="3083798"/>
          <a:ext cx="4320540" cy="64008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073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绿玉带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平静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7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B52D710-C8C0-24E5-55DA-ED95BC0AD156}"/>
              </a:ext>
            </a:extLst>
          </p:cNvPr>
          <p:cNvSpPr txBox="1"/>
          <p:nvPr/>
        </p:nvSpPr>
        <p:spPr>
          <a:xfrm>
            <a:off x="3383167" y="2263076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6" name="yt_shape_10896"/>
          <p:cNvSpPr txBox="1"/>
          <p:nvPr/>
        </p:nvSpPr>
        <p:spPr>
          <a:xfrm>
            <a:off x="1296000" y="1029722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《童年的水墨画》主要写了溪边、江上和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的画面。</a:t>
            </a:r>
          </a:p>
        </p:txBody>
      </p:sp>
      <p:graphicFrame>
        <p:nvGraphicFramePr>
          <p:cNvPr id="10897" name="yt_table_10897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81606"/>
              </p:ext>
            </p:extLst>
          </p:nvPr>
        </p:nvGraphicFramePr>
        <p:xfrm>
          <a:off x="1296000" y="2443718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08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水中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林中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雨中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雪中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5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595B14D-8CCF-00D7-31CD-ED8536E6A20D}"/>
              </a:ext>
            </a:extLst>
          </p:cNvPr>
          <p:cNvSpPr txBox="1"/>
          <p:nvPr/>
        </p:nvSpPr>
        <p:spPr>
          <a:xfrm>
            <a:off x="2275964" y="1622996"/>
            <a:ext cx="4166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9" name="yt_shape_10899"/>
          <p:cNvSpPr txBox="1"/>
          <p:nvPr/>
        </p:nvSpPr>
        <p:spPr>
          <a:xfrm>
            <a:off x="1296001" y="935999"/>
            <a:ext cx="7307999" cy="18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“小蘑菇钻出泥土戴一顶斗笠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像一朵朵山花在树下开放”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这是一个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spc="150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AC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句。</a:t>
            </a:r>
          </a:p>
        </p:txBody>
      </p:sp>
      <p:graphicFrame>
        <p:nvGraphicFramePr>
          <p:cNvPr id="10900" name="yt_table_10900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040"/>
              </p:ext>
            </p:extLst>
          </p:nvPr>
        </p:nvGraphicFramePr>
        <p:xfrm>
          <a:off x="1296000" y="2996326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086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比喻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排比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拟人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反问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67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0AA562DE-4329-0EE3-1525-E82797AF24CA}"/>
              </a:ext>
            </a:extLst>
          </p:cNvPr>
          <p:cNvSpPr txBox="1"/>
          <p:nvPr/>
        </p:nvSpPr>
        <p:spPr>
          <a:xfrm>
            <a:off x="1956878" y="2169353"/>
            <a:ext cx="732535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全屏显示(16:9)</PresentationFormat>
  <Paragraphs>63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Calibri</vt:lpstr>
      <vt:lpstr>楷体</vt:lpstr>
      <vt:lpstr>汉语拼音</vt:lpstr>
      <vt:lpstr>黑体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