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3" r:id="rId8"/>
    <p:sldId id="2074" r:id="rId9"/>
    <p:sldId id="2070" r:id="rId10"/>
    <p:sldId id="2075" r:id="rId11"/>
    <p:sldId id="2061" r:id="rId12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黑体" pitchFamily="49" charset="-122"/>
      <p:regular r:id="rId19"/>
    </p:embeddedFont>
    <p:embeddedFont>
      <p:font typeface="汉语拼音" pitchFamily="34" charset="0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>
        <p:scale>
          <a:sx n="100" d="100"/>
          <a:sy n="100" d="100"/>
        </p:scale>
        <p:origin x="-1884" y="-888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6" name="yt_shape_10726"/>
          <p:cNvSpPr txBox="1"/>
          <p:nvPr/>
        </p:nvSpPr>
        <p:spPr>
          <a:xfrm>
            <a:off x="1187624" y="1923678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76131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26236" y="1270890"/>
            <a:ext cx="5010062" cy="1113780"/>
            <a:chOff x="2298243" y="1347614"/>
            <a:chExt cx="5010062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2843808" y="1347614"/>
              <a:ext cx="446449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小　</a:t>
              </a: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虾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21731" y="2238172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15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9" name="yt_shape_10699"/>
          <p:cNvSpPr txBox="1"/>
          <p:nvPr/>
        </p:nvSpPr>
        <p:spPr>
          <a:xfrm>
            <a:off x="1259632" y="102208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700" name="yt_shape_10700"/>
          <p:cNvSpPr txBox="1"/>
          <p:nvPr/>
        </p:nvSpPr>
        <p:spPr>
          <a:xfrm>
            <a:off x="1259632" y="2283718"/>
            <a:ext cx="4860176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一口缸　空隙　掀开　末端　钳子　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 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搏斗　腹部</a:t>
            </a:r>
          </a:p>
        </p:txBody>
      </p:sp>
      <p:pic>
        <p:nvPicPr>
          <p:cNvPr id="10701" name="yt_image_10701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990" y="1809860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703">
            <a:extLst>
              <a:ext uri="{FF2B5EF4-FFF2-40B4-BE49-F238E27FC236}">
                <a16:creationId xmlns:a16="http://schemas.microsoft.com/office/drawing/2014/main" xmlns="" id="{C5F97574-8BE9-21A0-A40A-C2403D866ED5}"/>
              </a:ext>
            </a:extLst>
          </p:cNvPr>
          <p:cNvSpPr txBox="1"/>
          <p:nvPr/>
        </p:nvSpPr>
        <p:spPr>
          <a:xfrm>
            <a:off x="7243561" y="2918857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15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4" name="yt_shape_10704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给下面的字选择正确的读音。</a:t>
            </a:r>
          </a:p>
        </p:txBody>
      </p:sp>
      <p:sp>
        <p:nvSpPr>
          <p:cNvPr id="10705" name="yt_shape_10705"/>
          <p:cNvSpPr txBox="1"/>
          <p:nvPr/>
        </p:nvSpPr>
        <p:spPr>
          <a:xfrm>
            <a:off x="1296000" y="1551301"/>
            <a:ext cx="571150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49314" algn="l"/>
                <a:tab pos="5538628" algn="l"/>
              </a:tabLst>
            </a:pP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隙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xī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xì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掀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xān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xiān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706" name="yt_shape_10706"/>
          <p:cNvSpPr txBox="1"/>
          <p:nvPr/>
        </p:nvSpPr>
        <p:spPr>
          <a:xfrm>
            <a:off x="1296000" y="2174618"/>
            <a:ext cx="2827697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49314" algn="l"/>
                <a:tab pos="5538628" algn="l"/>
              </a:tabLst>
            </a:pP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逐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zhú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zhuó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707" name="yt_shape_10707"/>
          <p:cNvSpPr txBox="1"/>
          <p:nvPr/>
        </p:nvSpPr>
        <p:spPr>
          <a:xfrm>
            <a:off x="1296000" y="2789920"/>
            <a:ext cx="518090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49314" algn="l"/>
                <a:tab pos="5538628" algn="l"/>
              </a:tabLst>
            </a:pP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末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mò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wèi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搏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bó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bò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708" name="yt_shape_10708"/>
          <p:cNvSpPr txBox="1"/>
          <p:nvPr/>
        </p:nvSpPr>
        <p:spPr>
          <a:xfrm>
            <a:off x="1296000" y="3413237"/>
            <a:ext cx="2675412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49314" algn="l"/>
                <a:tab pos="5538628" algn="l"/>
              </a:tabLst>
            </a:pPr>
            <a:r>
              <a:rPr lang="zh-CN" altLang="zh-CN" sz="2800" b="1" i="0" u="none" dirty="0">
                <a:effectLst/>
                <a:latin typeface="Times New Roman" pitchFamily="12"/>
                <a:ea typeface="宋体" pitchFamily="12"/>
                <a:cs typeface="宋体" pitchFamily="12"/>
              </a:rPr>
              <a:t>较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jào</a:t>
            </a:r>
            <a:r>
              <a:rPr lang="zh-CN" altLang="zh-CN" sz="2800" b="1" i="0" u="none" dirty="0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jiào</a:t>
            </a:r>
            <a:r>
              <a:rPr lang="zh-CN" altLang="zh-CN" sz="2800" b="1" i="0" u="none" dirty="0"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B1F11C6-7DB7-6BEC-0616-7E32042C4D4F}"/>
              </a:ext>
            </a:extLst>
          </p:cNvPr>
          <p:cNvSpPr/>
          <p:nvPr/>
        </p:nvSpPr>
        <p:spPr bwMode="auto">
          <a:xfrm>
            <a:off x="2571030" y="1705304"/>
            <a:ext cx="460717" cy="378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884CC42-55F3-8DC0-4C3D-0BC129D17832}"/>
              </a:ext>
            </a:extLst>
          </p:cNvPr>
          <p:cNvSpPr/>
          <p:nvPr/>
        </p:nvSpPr>
        <p:spPr bwMode="auto">
          <a:xfrm>
            <a:off x="5850336" y="1732037"/>
            <a:ext cx="828946" cy="382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B224B8-6CF1-8ECB-4A74-0CA6F88E8C2C}"/>
              </a:ext>
            </a:extLst>
          </p:cNvPr>
          <p:cNvSpPr/>
          <p:nvPr/>
        </p:nvSpPr>
        <p:spPr bwMode="auto">
          <a:xfrm>
            <a:off x="1962864" y="2332896"/>
            <a:ext cx="736498" cy="382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BA44372-E302-8408-D288-12D45805A593}"/>
              </a:ext>
            </a:extLst>
          </p:cNvPr>
          <p:cNvSpPr/>
          <p:nvPr/>
        </p:nvSpPr>
        <p:spPr bwMode="auto">
          <a:xfrm>
            <a:off x="1966083" y="2951606"/>
            <a:ext cx="665671" cy="382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762F474-645E-3AD2-06EC-59A5A8E88EF8}"/>
              </a:ext>
            </a:extLst>
          </p:cNvPr>
          <p:cNvSpPr/>
          <p:nvPr/>
        </p:nvSpPr>
        <p:spPr bwMode="auto">
          <a:xfrm>
            <a:off x="4916363" y="2932556"/>
            <a:ext cx="554462" cy="382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F073446-F4F1-87B1-C337-0D9306A5880B}"/>
              </a:ext>
            </a:extLst>
          </p:cNvPr>
          <p:cNvSpPr/>
          <p:nvPr/>
        </p:nvSpPr>
        <p:spPr bwMode="auto">
          <a:xfrm>
            <a:off x="2885639" y="3566969"/>
            <a:ext cx="778832" cy="420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9" name="yt_shape_10709"/>
          <p:cNvSpPr txBox="1"/>
          <p:nvPr/>
        </p:nvSpPr>
        <p:spPr>
          <a:xfrm>
            <a:off x="1205626" y="233660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0710" name="yt_shape_10710"/>
          <p:cNvSpPr txBox="1"/>
          <p:nvPr/>
        </p:nvSpPr>
        <p:spPr>
          <a:xfrm>
            <a:off x="1205627" y="84896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闲游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闲暇时到外面随便游玩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闲逛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掀开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揭开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打开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711" name="yt_shape_10711"/>
          <p:cNvSpPr txBox="1"/>
          <p:nvPr/>
        </p:nvSpPr>
        <p:spPr>
          <a:xfrm>
            <a:off x="1205627" y="2110594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搏斗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徒手或用刀、棒等激烈地对打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也可以比喻激烈地斗争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E6D9576-A5A5-CEAF-0D26-C02DF4A16893}"/>
              </a:ext>
            </a:extLst>
          </p:cNvPr>
          <p:cNvSpPr txBox="1"/>
          <p:nvPr/>
        </p:nvSpPr>
        <p:spPr>
          <a:xfrm>
            <a:off x="2544366" y="776756"/>
            <a:ext cx="51807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闲暇时到外面随便游玩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闲逛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ED4D477-9843-AB1F-21AC-6BC42DE8DB19}"/>
              </a:ext>
            </a:extLst>
          </p:cNvPr>
          <p:cNvSpPr txBox="1"/>
          <p:nvPr/>
        </p:nvSpPr>
        <p:spPr>
          <a:xfrm>
            <a:off x="2544366" y="1416836"/>
            <a:ext cx="23232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揭开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打开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48CB977-32DD-D6C9-92D3-12CC269DB061}"/>
              </a:ext>
            </a:extLst>
          </p:cNvPr>
          <p:cNvSpPr txBox="1"/>
          <p:nvPr/>
        </p:nvSpPr>
        <p:spPr>
          <a:xfrm>
            <a:off x="2544366" y="2038388"/>
            <a:ext cx="589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徒手或用刀、棒等激烈地对打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也可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2B5C6CD-9CC6-A72A-C681-ED7101BA3459}"/>
              </a:ext>
            </a:extLst>
          </p:cNvPr>
          <p:cNvSpPr txBox="1"/>
          <p:nvPr/>
        </p:nvSpPr>
        <p:spPr>
          <a:xfrm>
            <a:off x="1115616" y="2678468"/>
            <a:ext cx="33947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以比喻激烈地斗争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yt_shape_10712">
            <a:extLst>
              <a:ext uri="{FF2B5EF4-FFF2-40B4-BE49-F238E27FC236}">
                <a16:creationId xmlns:a16="http://schemas.microsoft.com/office/drawing/2014/main" xmlns="" id="{0C73CA97-57B6-7CE2-3147-8F63254CE95C}"/>
              </a:ext>
            </a:extLst>
          </p:cNvPr>
          <p:cNvSpPr txBox="1"/>
          <p:nvPr/>
        </p:nvSpPr>
        <p:spPr>
          <a:xfrm>
            <a:off x="1205627" y="330002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激烈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动作、言论等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剧烈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性情、情怀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激奋刚烈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785C8D8-AD3B-8CA3-DC67-B493FD352C1D}"/>
              </a:ext>
            </a:extLst>
          </p:cNvPr>
          <p:cNvSpPr txBox="1"/>
          <p:nvPr/>
        </p:nvSpPr>
        <p:spPr>
          <a:xfrm>
            <a:off x="2544366" y="3227814"/>
            <a:ext cx="589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动作、言论等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剧烈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，（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性情、情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9AC5227-4A3E-98B2-5ED3-041B26A9A124}"/>
              </a:ext>
            </a:extLst>
          </p:cNvPr>
          <p:cNvSpPr txBox="1"/>
          <p:nvPr/>
        </p:nvSpPr>
        <p:spPr>
          <a:xfrm>
            <a:off x="1115616" y="3867894"/>
            <a:ext cx="26803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怀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激奋刚烈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5" name="yt_shape_10715"/>
          <p:cNvSpPr txBox="1"/>
          <p:nvPr/>
        </p:nvSpPr>
        <p:spPr>
          <a:xfrm>
            <a:off x="1259632" y="1351026"/>
            <a:ext cx="3515386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完成练习。</a:t>
            </a:r>
          </a:p>
        </p:txBody>
      </p:sp>
      <p:sp>
        <p:nvSpPr>
          <p:cNvPr id="10716" name="yt_shape_10716"/>
          <p:cNvSpPr txBox="1"/>
          <p:nvPr/>
        </p:nvSpPr>
        <p:spPr>
          <a:xfrm>
            <a:off x="1259632" y="1966328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课文叙述了“我”养虾过程中的所见、所闻和所感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写出了小虾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有趣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特点。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6841FD2-5C47-B83C-FA9B-D0DE35081C53}"/>
              </a:ext>
            </a:extLst>
          </p:cNvPr>
          <p:cNvSpPr txBox="1"/>
          <p:nvPr/>
        </p:nvSpPr>
        <p:spPr>
          <a:xfrm>
            <a:off x="5455871" y="2534202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有趣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7" name="yt_shape_10717"/>
          <p:cNvSpPr txBox="1"/>
          <p:nvPr/>
        </p:nvSpPr>
        <p:spPr>
          <a:xfrm>
            <a:off x="1296001" y="935999"/>
            <a:ext cx="784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“这些小虾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有的通体透明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像玻璃似的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这是才长大的”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这是一个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句。</a:t>
            </a:r>
          </a:p>
        </p:txBody>
      </p:sp>
      <p:graphicFrame>
        <p:nvGraphicFramePr>
          <p:cNvPr id="10718" name="yt_table_10718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05652"/>
              </p:ext>
            </p:extLst>
          </p:nvPr>
        </p:nvGraphicFramePr>
        <p:xfrm>
          <a:off x="1296001" y="2146843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4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排比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比喻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反问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拟人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F137DC8-5DD7-66BB-B5FE-9A5FE0F4B6BE}"/>
              </a:ext>
            </a:extLst>
          </p:cNvPr>
          <p:cNvSpPr txBox="1"/>
          <p:nvPr/>
        </p:nvSpPr>
        <p:spPr>
          <a:xfrm>
            <a:off x="7236296" y="1494177"/>
            <a:ext cx="4356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0" name="yt_shape_10720"/>
          <p:cNvSpPr txBox="1"/>
          <p:nvPr/>
        </p:nvSpPr>
        <p:spPr>
          <a:xfrm>
            <a:off x="1187624" y="1380808"/>
            <a:ext cx="817254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小溪里的虾喜欢钻到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下面休息。</a:t>
            </a:r>
          </a:p>
        </p:txBody>
      </p:sp>
      <p:graphicFrame>
        <p:nvGraphicFramePr>
          <p:cNvPr id="10721" name="yt_table_10721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47712"/>
              </p:ext>
            </p:extLst>
          </p:nvPr>
        </p:nvGraphicFramePr>
        <p:xfrm>
          <a:off x="1403588" y="2211710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4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树叶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石块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淤泥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小鱼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CF2803F-5D4D-E1C8-8104-FEFE0CEFA7AE}"/>
              </a:ext>
            </a:extLst>
          </p:cNvPr>
          <p:cNvSpPr txBox="1"/>
          <p:nvPr/>
        </p:nvSpPr>
        <p:spPr>
          <a:xfrm>
            <a:off x="5975792" y="1334002"/>
            <a:ext cx="4356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5" name="yt_shape_10725"/>
          <p:cNvSpPr txBox="1"/>
          <p:nvPr/>
        </p:nvSpPr>
        <p:spPr>
          <a:xfrm>
            <a:off x="1259632" y="1424846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菁莽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本名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陈益清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广东揭西人。著有《楹联选集》《影怀沙集》《简居诗草》《翠鸟》等。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F7F9958-A78D-6445-159F-A2815EC2A567}"/>
              </a:ext>
            </a:extLst>
          </p:cNvPr>
          <p:cNvSpPr txBox="1"/>
          <p:nvPr/>
        </p:nvSpPr>
        <p:spPr>
          <a:xfrm>
            <a:off x="3579446" y="1352640"/>
            <a:ext cx="16088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陈益清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全屏显示(16:9)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Calibri</vt:lpstr>
      <vt:lpstr>黑体</vt:lpstr>
      <vt:lpstr>汉语拼音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