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1" r:id="rId8"/>
    <p:sldId id="2072" r:id="rId9"/>
    <p:sldId id="2074" r:id="rId10"/>
    <p:sldId id="2078" r:id="rId11"/>
    <p:sldId id="2061" r:id="rId12"/>
  </p:sldIdLst>
  <p:sldSz cx="9144000" cy="5143500" type="screen16x9"/>
  <p:notesSz cx="6858000" cy="9144000"/>
  <p:embeddedFontLst>
    <p:embeddedFont>
      <p:font typeface="MS Gothic" pitchFamily="49" charset="-128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汉语拼音" pitchFamily="34" charset="0"/>
      <p:regular r:id="rId20"/>
    </p:embeddedFont>
    <p:embeddedFont>
      <p:font typeface="黑体" pitchFamily="49" charset="-122"/>
      <p:regular r:id="rId21"/>
    </p:embeddedFont>
    <p:embeddedFont>
      <p:font typeface="楷体" pitchFamily="49" charset="-122"/>
      <p:regular r:id="rId22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6" name="yt_shape_10696"/>
          <p:cNvSpPr txBox="1"/>
          <p:nvPr/>
        </p:nvSpPr>
        <p:spPr>
          <a:xfrm>
            <a:off x="1331640" y="2139702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39084379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98242" y="1270890"/>
            <a:ext cx="4938054" cy="1113780"/>
            <a:chOff x="2298243" y="1347614"/>
            <a:chExt cx="4938054" cy="1113780"/>
          </a:xfrm>
        </p:grpSpPr>
        <p:sp>
          <p:nvSpPr>
            <p:cNvPr id="6" name="标题 1"/>
            <p:cNvSpPr txBox="1"/>
            <p:nvPr/>
          </p:nvSpPr>
          <p:spPr>
            <a:xfrm>
              <a:off x="2771800" y="1347614"/>
              <a:ext cx="4464497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蜜　</a:t>
              </a: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蜂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298243" y="1541268"/>
              <a:ext cx="913207" cy="920126"/>
              <a:chOff x="2980223" y="2197504"/>
              <a:chExt cx="913207" cy="92012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223" y="2197504"/>
                <a:ext cx="913207" cy="920126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="" xmlns:a16="http://schemas.microsoft.com/office/drawing/2014/main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21731" y="2261873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14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3" name="yt_shape_10643"/>
          <p:cNvSpPr txBox="1"/>
          <p:nvPr/>
        </p:nvSpPr>
        <p:spPr>
          <a:xfrm>
            <a:off x="1223993" y="1059438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0644" name="yt_shape_10644"/>
          <p:cNvSpPr txBox="1"/>
          <p:nvPr/>
        </p:nvSpPr>
        <p:spPr>
          <a:xfrm>
            <a:off x="1223993" y="2321070"/>
            <a:ext cx="5940296" cy="122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蜜蜂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辨认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阻力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跨进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0645" name="yt_shape_10645"/>
          <p:cNvSpPr txBox="1"/>
          <p:nvPr/>
        </p:nvSpPr>
        <p:spPr>
          <a:xfrm>
            <a:off x="1223992" y="2944387"/>
            <a:ext cx="5568832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检查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准确无误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沿途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陌生</a:t>
            </a:r>
          </a:p>
        </p:txBody>
      </p:sp>
      <p:pic>
        <p:nvPicPr>
          <p:cNvPr id="10646" name="yt_image_10646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067694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0648">
            <a:extLst>
              <a:ext uri="{FF2B5EF4-FFF2-40B4-BE49-F238E27FC236}">
                <a16:creationId xmlns="" xmlns:a16="http://schemas.microsoft.com/office/drawing/2014/main" id="{64929EBC-D2DF-B04F-5D4B-B68B7933EC6A}"/>
              </a:ext>
            </a:extLst>
          </p:cNvPr>
          <p:cNvSpPr txBox="1"/>
          <p:nvPr/>
        </p:nvSpPr>
        <p:spPr>
          <a:xfrm>
            <a:off x="7375241" y="3117093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14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" name="yt_shape_10649"/>
          <p:cNvSpPr txBox="1"/>
          <p:nvPr/>
        </p:nvSpPr>
        <p:spPr>
          <a:xfrm>
            <a:off x="1296000" y="935999"/>
            <a:ext cx="495808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给下面的字注上正确的读音。</a:t>
            </a:r>
          </a:p>
        </p:txBody>
      </p:sp>
      <p:sp>
        <p:nvSpPr>
          <p:cNvPr id="10650" name="yt_shape_10650"/>
          <p:cNvSpPr txBox="1"/>
          <p:nvPr/>
        </p:nvSpPr>
        <p:spPr>
          <a:xfrm>
            <a:off x="1296000" y="1551301"/>
            <a:ext cx="5217775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028646" algn="l"/>
                <a:tab pos="5697292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gài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阻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zǔ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651" name="yt_shape_10651"/>
          <p:cNvSpPr txBox="1"/>
          <p:nvPr/>
        </p:nvSpPr>
        <p:spPr>
          <a:xfrm>
            <a:off x="1296000" y="2174618"/>
            <a:ext cx="5248232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028646" algn="l"/>
                <a:tab pos="5697292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括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kuò</a:t>
            </a:r>
            <a:r>
              <a:rPr lang="en-US" altLang="zh-CN" sz="2800" b="1" i="0" u="none" dirty="0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  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逆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nì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0" i="0" u="none" dirty="0" smtClean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0652" name="yt_shape_10652"/>
          <p:cNvSpPr txBox="1"/>
          <p:nvPr/>
        </p:nvSpPr>
        <p:spPr>
          <a:xfrm>
            <a:off x="1296000" y="2797935"/>
            <a:ext cx="5338000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028646" algn="l"/>
                <a:tab pos="5697292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途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tú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0" i="0" u="none" dirty="0" smtClean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mò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653" name="yt_shape_10653"/>
          <p:cNvSpPr txBox="1"/>
          <p:nvPr/>
        </p:nvSpPr>
        <p:spPr>
          <a:xfrm>
            <a:off x="1296000" y="3421252"/>
            <a:ext cx="531876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028646" algn="l"/>
                <a:tab pos="5697292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超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chāo</a:t>
            </a:r>
            <a:r>
              <a:rPr lang="en-US" altLang="zh-CN" sz="2800" dirty="0">
                <a:solidFill>
                  <a:srgbClr val="293462"/>
                </a:solid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</a:t>
            </a:r>
            <a:r>
              <a:rPr lang="en-US" altLang="zh-CN" sz="2800" dirty="0" smtClean="0">
                <a:solidFill>
                  <a:srgbClr val="293462"/>
                </a:solid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误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wù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379A322-056C-4326-A09B-ECC50009E762}"/>
              </a:ext>
            </a:extLst>
          </p:cNvPr>
          <p:cNvSpPr txBox="1"/>
          <p:nvPr/>
        </p:nvSpPr>
        <p:spPr>
          <a:xfrm>
            <a:off x="2252316" y="1504495"/>
            <a:ext cx="63411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gài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2F989A5-DD2B-C628-D64D-B9E0215BCDFE}"/>
              </a:ext>
            </a:extLst>
          </p:cNvPr>
          <p:cNvSpPr txBox="1"/>
          <p:nvPr/>
        </p:nvSpPr>
        <p:spPr>
          <a:xfrm>
            <a:off x="5272926" y="1504495"/>
            <a:ext cx="53568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zǔ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5A7C95B-5A45-E122-CFD1-2AD52FFD5EF1}"/>
              </a:ext>
            </a:extLst>
          </p:cNvPr>
          <p:cNvSpPr txBox="1"/>
          <p:nvPr/>
        </p:nvSpPr>
        <p:spPr>
          <a:xfrm>
            <a:off x="2191991" y="2127812"/>
            <a:ext cx="75476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kuò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E65703B-981D-8B47-D8A4-921B8E2F5577}"/>
              </a:ext>
            </a:extLst>
          </p:cNvPr>
          <p:cNvSpPr txBox="1"/>
          <p:nvPr/>
        </p:nvSpPr>
        <p:spPr>
          <a:xfrm>
            <a:off x="5302295" y="2127812"/>
            <a:ext cx="47694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nì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15168D0-B187-A233-8E62-C12AF4AF85AA}"/>
              </a:ext>
            </a:extLst>
          </p:cNvPr>
          <p:cNvSpPr txBox="1"/>
          <p:nvPr/>
        </p:nvSpPr>
        <p:spPr>
          <a:xfrm>
            <a:off x="2320578" y="2751129"/>
            <a:ext cx="49758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tú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1E83912-5229-6B20-DBCC-65B7D320209D}"/>
              </a:ext>
            </a:extLst>
          </p:cNvPr>
          <p:cNvSpPr txBox="1"/>
          <p:nvPr/>
        </p:nvSpPr>
        <p:spPr>
          <a:xfrm>
            <a:off x="5213395" y="2751129"/>
            <a:ext cx="65474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mò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415C750-4C89-B338-47B9-26D84F91457B}"/>
              </a:ext>
            </a:extLst>
          </p:cNvPr>
          <p:cNvSpPr txBox="1"/>
          <p:nvPr/>
        </p:nvSpPr>
        <p:spPr>
          <a:xfrm>
            <a:off x="2123728" y="3374446"/>
            <a:ext cx="89128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chāo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CDFFA63-2DFF-EA84-8428-C6ED9D4EF8C7}"/>
              </a:ext>
            </a:extLst>
          </p:cNvPr>
          <p:cNvSpPr txBox="1"/>
          <p:nvPr/>
        </p:nvSpPr>
        <p:spPr>
          <a:xfrm>
            <a:off x="5222920" y="3374446"/>
            <a:ext cx="63569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wù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4" name="yt_shape_10654"/>
          <p:cNvSpPr txBox="1"/>
          <p:nvPr/>
        </p:nvSpPr>
        <p:spPr>
          <a:xfrm>
            <a:off x="1296000" y="935999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0655" name="yt_shape_10655"/>
          <p:cNvSpPr txBox="1"/>
          <p:nvPr/>
        </p:nvSpPr>
        <p:spPr>
          <a:xfrm>
            <a:off x="1296000" y="1551301"/>
            <a:ext cx="159819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biàn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rèn</a:t>
            </a:r>
          </a:p>
        </p:txBody>
      </p:sp>
      <p:cxnSp>
        <p:nvCxnSpPr>
          <p:cNvPr id="2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56000" y="2352634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296000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296000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辨</a:t>
            </a:r>
          </a:p>
        </p:txBody>
      </p:sp>
      <p:cxnSp>
        <p:nvCxnSpPr>
          <p:cNvPr id="5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56000" y="2352634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296000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2016000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认</a:t>
            </a:r>
          </a:p>
        </p:txBody>
      </p:sp>
      <p:sp>
        <p:nvSpPr>
          <p:cNvPr id="10662" name="yt_shape_10662"/>
          <p:cNvSpPr txBox="1"/>
          <p:nvPr/>
        </p:nvSpPr>
        <p:spPr>
          <a:xfrm>
            <a:off x="3159626" y="1551301"/>
            <a:ext cx="154689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mì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fēng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8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3519626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159626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159626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蜜</a:t>
            </a:r>
          </a:p>
        </p:txBody>
      </p:sp>
      <p:cxnSp>
        <p:nvCxnSpPr>
          <p:cNvPr id="11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4239626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879626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879626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3C6131F-248D-F8F7-D051-E11BABBB0D7A}"/>
              </a:ext>
            </a:extLst>
          </p:cNvPr>
          <p:cNvSpPr txBox="1"/>
          <p:nvPr/>
        </p:nvSpPr>
        <p:spPr>
          <a:xfrm>
            <a:off x="1296000" y="2352634"/>
            <a:ext cx="720000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辨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E037BF3-A979-F372-9333-7AD8834538B1}"/>
              </a:ext>
            </a:extLst>
          </p:cNvPr>
          <p:cNvSpPr txBox="1"/>
          <p:nvPr/>
        </p:nvSpPr>
        <p:spPr>
          <a:xfrm>
            <a:off x="2035815" y="2341662"/>
            <a:ext cx="720000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认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BF63C33-38FF-7A91-555E-981E96757B43}"/>
              </a:ext>
            </a:extLst>
          </p:cNvPr>
          <p:cNvSpPr txBox="1"/>
          <p:nvPr/>
        </p:nvSpPr>
        <p:spPr>
          <a:xfrm>
            <a:off x="3171303" y="2341662"/>
            <a:ext cx="719998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蜜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4D6D1184-CA70-39C4-7DC0-9EC131816D63}"/>
              </a:ext>
            </a:extLst>
          </p:cNvPr>
          <p:cNvSpPr txBox="1"/>
          <p:nvPr/>
        </p:nvSpPr>
        <p:spPr>
          <a:xfrm>
            <a:off x="3879624" y="2352634"/>
            <a:ext cx="69237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蜂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yt_shape_10669">
            <a:extLst>
              <a:ext uri="{FF2B5EF4-FFF2-40B4-BE49-F238E27FC236}">
                <a16:creationId xmlns="" xmlns:a16="http://schemas.microsoft.com/office/drawing/2014/main" id="{C858FB46-2757-DBDE-2CA0-94C9A1BAA9A7}"/>
              </a:ext>
            </a:extLst>
          </p:cNvPr>
          <p:cNvSpPr txBox="1"/>
          <p:nvPr/>
        </p:nvSpPr>
        <p:spPr>
          <a:xfrm>
            <a:off x="5076056" y="1551301"/>
            <a:ext cx="1814599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mò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shēng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19" name="直接连接符 13">
            <a:extLst>
              <a:ext uri="{FF2B5EF4-FFF2-40B4-BE49-F238E27FC236}">
                <a16:creationId xmlns="" xmlns:a16="http://schemas.microsoft.com/office/drawing/2014/main" id="{79DAE581-36B1-8567-690C-6286620D8A0E}"/>
              </a:ext>
            </a:extLst>
          </p:cNvPr>
          <p:cNvCxnSpPr>
            <a:cxnSpLocks/>
          </p:cNvCxnSpPr>
          <p:nvPr/>
        </p:nvCxnSpPr>
        <p:spPr>
          <a:xfrm>
            <a:off x="5436056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="" xmlns:a16="http://schemas.microsoft.com/office/drawing/2014/main" id="{B85E0D21-4335-3351-75FD-A8393C98628E}"/>
              </a:ext>
            </a:extLst>
          </p:cNvPr>
          <p:cNvCxnSpPr>
            <a:cxnSpLocks/>
          </p:cNvCxnSpPr>
          <p:nvPr/>
        </p:nvCxnSpPr>
        <p:spPr>
          <a:xfrm>
            <a:off x="5076056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11">
            <a:extLst>
              <a:ext uri="{FF2B5EF4-FFF2-40B4-BE49-F238E27FC236}">
                <a16:creationId xmlns="" xmlns:a16="http://schemas.microsoft.com/office/drawing/2014/main" id="{740F4606-C6C5-BF5F-01FE-A33961548DEC}"/>
              </a:ext>
            </a:extLst>
          </p:cNvPr>
          <p:cNvSpPr>
            <a:spLocks noChangeAspect="1"/>
          </p:cNvSpPr>
          <p:nvPr/>
        </p:nvSpPr>
        <p:spPr>
          <a:xfrm>
            <a:off x="5076056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陌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="" xmlns:a16="http://schemas.microsoft.com/office/drawing/2014/main" id="{8148B286-B2EF-0947-9EBE-5D6B317F4978}"/>
              </a:ext>
            </a:extLst>
          </p:cNvPr>
          <p:cNvCxnSpPr>
            <a:cxnSpLocks/>
          </p:cNvCxnSpPr>
          <p:nvPr/>
        </p:nvCxnSpPr>
        <p:spPr>
          <a:xfrm>
            <a:off x="6156056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="" xmlns:a16="http://schemas.microsoft.com/office/drawing/2014/main" id="{67DB606C-D79D-825F-8A42-D8DE6C9A1012}"/>
              </a:ext>
            </a:extLst>
          </p:cNvPr>
          <p:cNvCxnSpPr>
            <a:cxnSpLocks/>
          </p:cNvCxnSpPr>
          <p:nvPr/>
        </p:nvCxnSpPr>
        <p:spPr>
          <a:xfrm>
            <a:off x="5796056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11">
            <a:extLst>
              <a:ext uri="{FF2B5EF4-FFF2-40B4-BE49-F238E27FC236}">
                <a16:creationId xmlns="" xmlns:a16="http://schemas.microsoft.com/office/drawing/2014/main" id="{37DCA829-EE5D-D853-D3FD-97532A49DE25}"/>
              </a:ext>
            </a:extLst>
          </p:cNvPr>
          <p:cNvSpPr>
            <a:spLocks noChangeAspect="1"/>
          </p:cNvSpPr>
          <p:nvPr/>
        </p:nvSpPr>
        <p:spPr>
          <a:xfrm>
            <a:off x="5796056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生</a:t>
            </a:r>
          </a:p>
        </p:txBody>
      </p:sp>
      <p:sp>
        <p:nvSpPr>
          <p:cNvPr id="25" name="yt_shape_10676">
            <a:extLst>
              <a:ext uri="{FF2B5EF4-FFF2-40B4-BE49-F238E27FC236}">
                <a16:creationId xmlns="" xmlns:a16="http://schemas.microsoft.com/office/drawing/2014/main" id="{C3B6BCC9-FD35-FFCC-F860-24AB40B44A96}"/>
              </a:ext>
            </a:extLst>
          </p:cNvPr>
          <p:cNvSpPr txBox="1"/>
          <p:nvPr/>
        </p:nvSpPr>
        <p:spPr>
          <a:xfrm>
            <a:off x="7151351" y="1551301"/>
            <a:ext cx="162704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jiǎn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chá</a:t>
            </a:r>
          </a:p>
        </p:txBody>
      </p:sp>
      <p:cxnSp>
        <p:nvCxnSpPr>
          <p:cNvPr id="26" name="直接连接符 13">
            <a:extLst>
              <a:ext uri="{FF2B5EF4-FFF2-40B4-BE49-F238E27FC236}">
                <a16:creationId xmlns="" xmlns:a16="http://schemas.microsoft.com/office/drawing/2014/main" id="{D6840205-C5AF-7A9D-A3C8-11568AA9D932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7511351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15">
            <a:extLst>
              <a:ext uri="{FF2B5EF4-FFF2-40B4-BE49-F238E27FC236}">
                <a16:creationId xmlns="" xmlns:a16="http://schemas.microsoft.com/office/drawing/2014/main" id="{F5A99D79-BACC-35FE-5758-5C73C610CBDD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151351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11">
            <a:extLst>
              <a:ext uri="{FF2B5EF4-FFF2-40B4-BE49-F238E27FC236}">
                <a16:creationId xmlns="" xmlns:a16="http://schemas.microsoft.com/office/drawing/2014/main" id="{6A1D4454-0CA5-08CD-7362-AF7B98181227}"/>
              </a:ext>
            </a:extLst>
          </p:cNvPr>
          <p:cNvSpPr>
            <a:spLocks noChangeAspect="1"/>
          </p:cNvSpPr>
          <p:nvPr/>
        </p:nvSpPr>
        <p:spPr>
          <a:xfrm>
            <a:off x="7151351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检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D392AEB9-747F-CB32-6DB5-043CB7B01131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8231351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D30810BD-C969-0956-4439-922F8D63BE67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871351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D35933F7-0C11-EB50-6A42-48611FD6A4A4}"/>
              </a:ext>
            </a:extLst>
          </p:cNvPr>
          <p:cNvSpPr>
            <a:spLocks noChangeAspect="1"/>
          </p:cNvSpPr>
          <p:nvPr/>
        </p:nvSpPr>
        <p:spPr>
          <a:xfrm>
            <a:off x="7871351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查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F5146446-408D-6FE6-A8BC-C1EA60BED7C0}"/>
              </a:ext>
            </a:extLst>
          </p:cNvPr>
          <p:cNvSpPr txBox="1"/>
          <p:nvPr/>
        </p:nvSpPr>
        <p:spPr>
          <a:xfrm>
            <a:off x="5076056" y="2352634"/>
            <a:ext cx="719998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陌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E04CBF6D-6BB2-FE09-CBB5-A4C08D0424F0}"/>
              </a:ext>
            </a:extLst>
          </p:cNvPr>
          <p:cNvSpPr txBox="1"/>
          <p:nvPr/>
        </p:nvSpPr>
        <p:spPr>
          <a:xfrm>
            <a:off x="5796054" y="2352634"/>
            <a:ext cx="719998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生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60C7D5A9-DEFA-7E6D-78FC-96EAC2724748}"/>
              </a:ext>
            </a:extLst>
          </p:cNvPr>
          <p:cNvSpPr txBox="1"/>
          <p:nvPr/>
        </p:nvSpPr>
        <p:spPr>
          <a:xfrm>
            <a:off x="7151346" y="2341662"/>
            <a:ext cx="69665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检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D1055450-DDCD-A4EB-08CE-D1440D02FEBA}"/>
              </a:ext>
            </a:extLst>
          </p:cNvPr>
          <p:cNvSpPr txBox="1"/>
          <p:nvPr/>
        </p:nvSpPr>
        <p:spPr>
          <a:xfrm>
            <a:off x="7871351" y="2352634"/>
            <a:ext cx="69665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查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44" name="直接连接符 13">
            <a:extLst>
              <a:ext uri="{FF2B5EF4-FFF2-40B4-BE49-F238E27FC236}">
                <a16:creationId xmlns="" xmlns:a16="http://schemas.microsoft.com/office/drawing/2014/main" id="{1EA44F22-CAEE-016C-A0DF-A0459B547F31}"/>
              </a:ext>
            </a:extLst>
          </p:cNvPr>
          <p:cNvCxnSpPr>
            <a:cxnSpLocks/>
          </p:cNvCxnSpPr>
          <p:nvPr/>
        </p:nvCxnSpPr>
        <p:spPr>
          <a:xfrm>
            <a:off x="2370362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15">
            <a:extLst>
              <a:ext uri="{FF2B5EF4-FFF2-40B4-BE49-F238E27FC236}">
                <a16:creationId xmlns="" xmlns:a16="http://schemas.microsoft.com/office/drawing/2014/main" id="{0D38AB27-5DDD-65B6-FD84-03278863C5BA}"/>
              </a:ext>
            </a:extLst>
          </p:cNvPr>
          <p:cNvCxnSpPr>
            <a:cxnSpLocks/>
          </p:cNvCxnSpPr>
          <p:nvPr/>
        </p:nvCxnSpPr>
        <p:spPr>
          <a:xfrm>
            <a:off x="2010362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  <p:bldP spid="16" grpId="0" build="allAtOnce"/>
      <p:bldP spid="17" grpId="0" build="allAtOnce"/>
      <p:bldP spid="32" grpId="0" build="allAtOnce"/>
      <p:bldP spid="33" grpId="0" build="allAtOnce"/>
      <p:bldP spid="34" grpId="0" build="allAtOnce"/>
      <p:bldP spid="3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3" name="yt_shape_10683"/>
          <p:cNvSpPr txBox="1"/>
          <p:nvPr/>
        </p:nvSpPr>
        <p:spPr>
          <a:xfrm>
            <a:off x="1152557" y="411510"/>
            <a:ext cx="531876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为下面的词语选择正确的含义。</a:t>
            </a:r>
          </a:p>
        </p:txBody>
      </p:sp>
      <p:sp>
        <p:nvSpPr>
          <p:cNvPr id="10684" name="yt_shape_10684"/>
          <p:cNvSpPr txBox="1"/>
          <p:nvPr/>
        </p:nvSpPr>
        <p:spPr>
          <a:xfrm>
            <a:off x="1152558" y="1026812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超常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几乎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推测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D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辨认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605E1E4-5A47-AD24-2961-512BCAC42A11}"/>
              </a:ext>
            </a:extLst>
          </p:cNvPr>
          <p:cNvSpPr txBox="1"/>
          <p:nvPr/>
        </p:nvSpPr>
        <p:spPr>
          <a:xfrm>
            <a:off x="2489710" y="980006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52A6396-42F0-7C98-5D7F-2B2AD4C7D2EB}"/>
              </a:ext>
            </a:extLst>
          </p:cNvPr>
          <p:cNvSpPr txBox="1"/>
          <p:nvPr/>
        </p:nvSpPr>
        <p:spPr>
          <a:xfrm>
            <a:off x="5244022" y="980006"/>
            <a:ext cx="4166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45CEC11-5C1C-AFF1-E61F-4BCADE2ABF99}"/>
              </a:ext>
            </a:extLst>
          </p:cNvPr>
          <p:cNvSpPr txBox="1"/>
          <p:nvPr/>
        </p:nvSpPr>
        <p:spPr>
          <a:xfrm>
            <a:off x="2489710" y="1631796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D830A8A-A50B-2F9E-17C3-239A960188DB}"/>
              </a:ext>
            </a:extLst>
          </p:cNvPr>
          <p:cNvSpPr txBox="1"/>
          <p:nvPr/>
        </p:nvSpPr>
        <p:spPr>
          <a:xfrm>
            <a:off x="5244022" y="1631796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268220"/>
            <a:ext cx="7884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A.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根据特点辨别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作出判断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以便找出或认定某一对象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。</a:t>
            </a:r>
            <a:endParaRPr lang="en-US" altLang="zh-CN" sz="2400" b="1" dirty="0" smtClean="0">
              <a:solidFill>
                <a:srgbClr val="000000"/>
              </a:solidFill>
              <a:latin typeface="Times New Roman" pitchFamily="12"/>
              <a:ea typeface="楷体" pitchFamily="12"/>
              <a:cs typeface="宋体" pitchFamily="12"/>
            </a:endParaRPr>
          </a:p>
          <a:p>
            <a:pPr defTabSz="68516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.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表示十分接近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差不多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。</a:t>
            </a:r>
            <a:endParaRPr lang="zh-CN" altLang="zh-CN" sz="2400" b="1" dirty="0">
              <a:solidFill>
                <a:srgbClr val="000000"/>
              </a:solidFill>
              <a:latin typeface="Times New Roman" pitchFamily="12"/>
              <a:ea typeface="楷体" pitchFamily="12"/>
              <a:cs typeface="宋体" pitchFamily="12"/>
            </a:endParaRPr>
          </a:p>
          <a:p>
            <a:pPr defTabSz="68516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.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超过寻常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超出一般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。</a:t>
            </a:r>
            <a:endParaRPr lang="en-US" altLang="zh-CN" sz="2400" b="1" dirty="0" smtClean="0">
              <a:solidFill>
                <a:srgbClr val="000000"/>
              </a:solidFill>
              <a:latin typeface="Times New Roman" pitchFamily="12"/>
              <a:ea typeface="楷体" pitchFamily="12"/>
              <a:cs typeface="宋体" pitchFamily="12"/>
            </a:endParaRPr>
          </a:p>
          <a:p>
            <a:pPr defTabSz="68516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.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根据自己已经知道的事情来想象不知道的事情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。</a:t>
            </a:r>
            <a:endParaRPr lang="zh-CN" altLang="zh-CN" sz="2400" b="1" dirty="0">
              <a:solidFill>
                <a:srgbClr val="000000"/>
              </a:solidFill>
              <a:latin typeface="Times New Roman" pitchFamily="12"/>
              <a:ea typeface="楷体" pitchFamily="12"/>
              <a:cs typeface="宋体" pitchFamily="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9" name="yt_shape_10689"/>
          <p:cNvSpPr txBox="1"/>
          <p:nvPr/>
        </p:nvSpPr>
        <p:spPr>
          <a:xfrm>
            <a:off x="1187624" y="673666"/>
            <a:ext cx="7307999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Times New Roman" pitchFamily="12"/>
              </a:rPr>
              <a:t>本课介绍了蜜蜂有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辨认方向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Times New Roman" pitchFamily="12"/>
              </a:rPr>
              <a:t>的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Times New Roman" pitchFamily="12"/>
              </a:rPr>
              <a:t>能力，无论飞到哪里，它总是可以回到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原处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Times New Roman" pitchFamily="12"/>
              </a:rPr>
              <a:t>。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Times New Roman" pitchFamily="12"/>
              </a:rPr>
              <a:t>“我”做了一个实验，证明了蜜蜂确实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能准确无误地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Times New Roman" pitchFamily="12"/>
              </a:rPr>
              <a:t>飞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Times New Roman" pitchFamily="12"/>
              </a:rPr>
              <a:t>回来。但蜜蜂靠的不是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超常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Times New Roman" pitchFamily="12"/>
              </a:rPr>
              <a:t>的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Times New Roman" pitchFamily="12"/>
              </a:rPr>
              <a:t>记忆力，而是一种“我”无法解释的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本能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Times New Roman" pitchFamily="12"/>
              </a:rPr>
              <a:t>。</a:t>
            </a:r>
            <a:endParaRPr lang="zh-CN" altLang="zh-CN" sz="2800" b="1" i="0" u="none" spc="150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Times New Roman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46F1577-68C4-E88F-7F9F-F5C95F21002C}"/>
              </a:ext>
            </a:extLst>
          </p:cNvPr>
          <p:cNvSpPr txBox="1"/>
          <p:nvPr/>
        </p:nvSpPr>
        <p:spPr>
          <a:xfrm>
            <a:off x="4810776" y="601460"/>
            <a:ext cx="206127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辨认方向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06BCB99-BC46-AC7D-AFC5-4BC8B4D2F160}"/>
              </a:ext>
            </a:extLst>
          </p:cNvPr>
          <p:cNvSpPr txBox="1"/>
          <p:nvPr/>
        </p:nvSpPr>
        <p:spPr>
          <a:xfrm>
            <a:off x="6763401" y="1241540"/>
            <a:ext cx="13087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原处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9D584EE-CB07-9DCE-686E-8EAE9D9AED88}"/>
              </a:ext>
            </a:extLst>
          </p:cNvPr>
          <p:cNvSpPr txBox="1"/>
          <p:nvPr/>
        </p:nvSpPr>
        <p:spPr>
          <a:xfrm>
            <a:off x="7892112" y="1881620"/>
            <a:ext cx="5563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能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2F7E4C8-61BB-7892-0903-4AC35CD80914}"/>
              </a:ext>
            </a:extLst>
          </p:cNvPr>
          <p:cNvSpPr txBox="1"/>
          <p:nvPr/>
        </p:nvSpPr>
        <p:spPr>
          <a:xfrm>
            <a:off x="1097613" y="2521700"/>
            <a:ext cx="24375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准确无误地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5F62D00-D6B2-FDCE-3BB8-E989B2BC5878}"/>
              </a:ext>
            </a:extLst>
          </p:cNvPr>
          <p:cNvSpPr txBox="1"/>
          <p:nvPr/>
        </p:nvSpPr>
        <p:spPr>
          <a:xfrm>
            <a:off x="7911162" y="2521700"/>
            <a:ext cx="5563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超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9CFF506-1154-7EC6-9D5A-9BA08C0430C4}"/>
              </a:ext>
            </a:extLst>
          </p:cNvPr>
          <p:cNvSpPr txBox="1"/>
          <p:nvPr/>
        </p:nvSpPr>
        <p:spPr>
          <a:xfrm>
            <a:off x="1097613" y="3161780"/>
            <a:ext cx="9325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常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4D73220-B36F-043E-8A9F-2E412860A473}"/>
              </a:ext>
            </a:extLst>
          </p:cNvPr>
          <p:cNvSpPr txBox="1"/>
          <p:nvPr/>
        </p:nvSpPr>
        <p:spPr>
          <a:xfrm>
            <a:off x="1872313" y="3801860"/>
            <a:ext cx="13087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Times New Roman" pitchFamily="12"/>
              </a:rPr>
              <a:t>本能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" name="yt_shape_10690"/>
          <p:cNvSpPr txBox="1"/>
          <p:nvPr/>
        </p:nvSpPr>
        <p:spPr>
          <a:xfrm>
            <a:off x="1296000" y="935999"/>
            <a:ext cx="6958636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判断对错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对的画“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Times New Roman" pitchFamily="12"/>
                <a:cs typeface="宋体" pitchFamily="12"/>
              </a:rPr>
              <a:t>√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”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错的画“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MS Gothic" pitchFamily="12"/>
                <a:ea typeface="MS Gothic" pitchFamily="12"/>
                <a:cs typeface="MS Gothic" pitchFamily="12"/>
              </a:rPr>
              <a:t>✕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”。</a:t>
            </a:r>
          </a:p>
        </p:txBody>
      </p:sp>
      <p:sp>
        <p:nvSpPr>
          <p:cNvPr id="10691" name="yt_shape_10691"/>
          <p:cNvSpPr txBox="1"/>
          <p:nvPr/>
        </p:nvSpPr>
        <p:spPr>
          <a:xfrm>
            <a:off x="1296000" y="1551301"/>
            <a:ext cx="7274748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558327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蜜蜂有辨认方向的能力。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Times New Roman" pitchFamily="12"/>
                <a:cs typeface="宋体" pitchFamily="12"/>
              </a:rPr>
              <a:t>√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692" name="yt_shape_10692"/>
          <p:cNvSpPr txBox="1"/>
          <p:nvPr/>
        </p:nvSpPr>
        <p:spPr>
          <a:xfrm>
            <a:off x="1296000" y="2174618"/>
            <a:ext cx="7307999" cy="1218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558327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蜜蜂能准确无误地飞回来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靠的是它超常的记忆力。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-563" dirty="0">
                <a:solidFill>
                  <a:srgbClr val="FF0000">
                    <a:alpha val="0"/>
                  </a:srgbClr>
                </a:solidFill>
                <a:effectLst/>
                <a:latin typeface="MS Gothic" pitchFamily="12"/>
                <a:ea typeface="MS Gothic" pitchFamily="12"/>
                <a:cs typeface="MS Gothic" pitchFamily="12"/>
              </a:rPr>
              <a:t>✕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EC1B077-C718-F343-83C0-FB36DDD135B2}"/>
              </a:ext>
            </a:extLst>
          </p:cNvPr>
          <p:cNvSpPr txBox="1"/>
          <p:nvPr/>
        </p:nvSpPr>
        <p:spPr>
          <a:xfrm>
            <a:off x="7471335" y="1504495"/>
            <a:ext cx="37534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宋体" pitchFamily="12"/>
              </a:rPr>
              <a:t>√</a:t>
            </a:r>
            <a:endParaRPr lang="zh-CN" altLang="en-US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FA8CE44-83FA-9263-98B4-EEAE581779EE}"/>
              </a:ext>
            </a:extLst>
          </p:cNvPr>
          <p:cNvSpPr txBox="1"/>
          <p:nvPr/>
        </p:nvSpPr>
        <p:spPr>
          <a:xfrm>
            <a:off x="7471335" y="2767892"/>
            <a:ext cx="465772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-56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MS Gothic" pitchFamily="12"/>
              </a:rPr>
              <a:t>✕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5" name="yt_shape_10695"/>
          <p:cNvSpPr txBox="1"/>
          <p:nvPr/>
        </p:nvSpPr>
        <p:spPr>
          <a:xfrm>
            <a:off x="1296000" y="1549120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Times New Roman" pitchFamily="12"/>
              </a:rPr>
              <a:t>7.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Times New Roman" pitchFamily="12"/>
              </a:rPr>
              <a:t>法布尔是法国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Times New Roman" pitchFamily="12"/>
              </a:rPr>
              <a:t>昆虫学家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Times New Roman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Times New Roman" pitchFamily="12"/>
              </a:rPr>
              <a:t>代表作有《昆虫记》。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8A16A66-2324-CE86-8FB2-00482B5DBEBD}"/>
              </a:ext>
            </a:extLst>
          </p:cNvPr>
          <p:cNvSpPr txBox="1"/>
          <p:nvPr/>
        </p:nvSpPr>
        <p:spPr>
          <a:xfrm>
            <a:off x="3973002" y="1476914"/>
            <a:ext cx="196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Times New Roman" pitchFamily="12"/>
              </a:rPr>
              <a:t>昆虫学家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全屏显示(16:9)</PresentationFormat>
  <Paragraphs>70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MS Gothic</vt:lpstr>
      <vt:lpstr>Calibri</vt:lpstr>
      <vt:lpstr>汉语拼音</vt:lpstr>
      <vt:lpstr>黑体</vt:lpstr>
      <vt:lpstr>楷体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