
<file path=[Content_Types].xml><?xml version="1.0" encoding="utf-8"?>
<Types xmlns="http://schemas.openxmlformats.org/package/2006/content-types">
  <Default Extension="png" ContentType="image/png"/>
  <Default Extension="bin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54" r:id="rId1"/>
  </p:sldMasterIdLst>
  <p:notesMasterIdLst>
    <p:notesMasterId r:id="rId13"/>
  </p:notesMasterIdLst>
  <p:handoutMasterIdLst>
    <p:handoutMasterId r:id="rId14"/>
  </p:handoutMasterIdLst>
  <p:sldIdLst>
    <p:sldId id="2051" r:id="rId2"/>
    <p:sldId id="1954" r:id="rId3"/>
    <p:sldId id="2065" r:id="rId4"/>
    <p:sldId id="2067" r:id="rId5"/>
    <p:sldId id="2068" r:id="rId6"/>
    <p:sldId id="2074" r:id="rId7"/>
    <p:sldId id="2070" r:id="rId8"/>
    <p:sldId id="2073" r:id="rId9"/>
    <p:sldId id="2071" r:id="rId10"/>
    <p:sldId id="2075" r:id="rId11"/>
    <p:sldId id="2061" r:id="rId12"/>
  </p:sldIdLst>
  <p:sldSz cx="9144000" cy="5143500" type="screen16x9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汉语拼音" pitchFamily="34" charset="0"/>
      <p:regular r:id="rId19"/>
    </p:embeddedFont>
    <p:embeddedFont>
      <p:font typeface="黑体" pitchFamily="49" charset="-122"/>
      <p:regular r:id="rId20"/>
    </p:embeddedFont>
    <p:embeddedFont>
      <p:font typeface="楷体" pitchFamily="49" charset="-122"/>
      <p:regular r:id="rId21"/>
    </p:embeddedFont>
  </p:embeddedFontLst>
  <p:defaultTextStyle>
    <a:defPPr>
      <a:defRPr lang="zh-CN"/>
    </a:defPPr>
    <a:lvl1pPr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indent="1143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indent="2286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indent="3429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indent="457200" algn="l" defTabSz="685800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62">
          <p15:clr>
            <a:srgbClr val="A4A3A4"/>
          </p15:clr>
        </p15:guide>
        <p15:guide id="2" pos="55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66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0000FF"/>
    <a:srgbClr val="0066FF"/>
    <a:srgbClr val="A38302"/>
    <a:srgbClr val="FEFCDE"/>
    <a:srgbClr val="00B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45" autoAdjust="0"/>
    <p:restoredTop sz="93824" autoAdjust="0"/>
  </p:normalViewPr>
  <p:slideViewPr>
    <p:cSldViewPr>
      <p:cViewPr>
        <p:scale>
          <a:sx n="100" d="100"/>
          <a:sy n="100" d="100"/>
        </p:scale>
        <p:origin x="-1884" y="-888"/>
      </p:cViewPr>
      <p:guideLst>
        <p:guide orient="horz" pos="3162"/>
        <p:guide pos="5532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066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2A6BDB-3A18-4CF3-BF58-21EBC8E6DA6E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672DE11B-9FA5-4892-8862-267B7CE1E6D4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59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CF968F2-4CF9-4D57-BC13-C820F5B900A8}" type="datetimeFigureOut">
              <a:rPr lang="zh-CN" altLang="en-US"/>
              <a:t>2023/12/19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F70D218-9244-47DF-A514-9EEE5E411F9F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848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fontAlgn="base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7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初读突破字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C5B08EC4-98E3-14A7-C807-241381D4C4C3}"/>
              </a:ext>
            </a:extLst>
          </p:cNvPr>
          <p:cNvSpPr txBox="1"/>
          <p:nvPr userDrawn="1"/>
        </p:nvSpPr>
        <p:spPr>
          <a:xfrm>
            <a:off x="261973" y="1059582"/>
            <a:ext cx="677108" cy="27363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初读突破字词</a:t>
            </a:r>
          </a:p>
        </p:txBody>
      </p:sp>
    </p:spTree>
    <p:extLst>
      <p:ext uri="{BB962C8B-B14F-4D97-AF65-F5344CB8AC3E}">
        <p14:creationId xmlns:p14="http://schemas.microsoft.com/office/powerpoint/2010/main" val="116008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再读体会感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219DCC92-ACCA-AD0C-836D-812D92B1632A}"/>
              </a:ext>
            </a:extLst>
          </p:cNvPr>
          <p:cNvSpPr txBox="1"/>
          <p:nvPr userDrawn="1"/>
        </p:nvSpPr>
        <p:spPr>
          <a:xfrm>
            <a:off x="261973" y="1131590"/>
            <a:ext cx="677108" cy="26642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再读体会感悟</a:t>
            </a:r>
          </a:p>
        </p:txBody>
      </p:sp>
    </p:spTree>
    <p:extLst>
      <p:ext uri="{BB962C8B-B14F-4D97-AF65-F5344CB8AC3E}">
        <p14:creationId xmlns:p14="http://schemas.microsoft.com/office/powerpoint/2010/main" val="48088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查阅资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ABEAAB7-D398-9AA6-1AD1-7F1263DEAA9C}"/>
              </a:ext>
            </a:extLst>
          </p:cNvPr>
          <p:cNvSpPr txBox="1"/>
          <p:nvPr userDrawn="1"/>
        </p:nvSpPr>
        <p:spPr>
          <a:xfrm>
            <a:off x="261973" y="1419622"/>
            <a:ext cx="677108" cy="19442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algn="ctr">
              <a:defRPr sz="3200" b="1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/>
              <a:t>查阅资料</a:t>
            </a:r>
          </a:p>
        </p:txBody>
      </p:sp>
    </p:spTree>
    <p:extLst>
      <p:ext uri="{BB962C8B-B14F-4D97-AF65-F5344CB8AC3E}">
        <p14:creationId xmlns:p14="http://schemas.microsoft.com/office/powerpoint/2010/main" val="591922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01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:\22春下册项目\图片\母版\美编画母版（通用）\14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52"/>
            <a:ext cx="9146150" cy="51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A5720ABE-D448-574E-AED4-4A2EA0C525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23478"/>
            <a:ext cx="1282378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9" r:id="rId4"/>
    <p:sldLayoutId id="2147483660" r:id="rId5"/>
  </p:sldLayoutIdLst>
  <p:txStyles>
    <p:titleStyle>
      <a:lvl1pPr algn="ctr" defTabSz="685165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6895" indent="-213995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YTSlide_3_1_3.6_2.6_1.5_0.7_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0559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2" name="yt_shape_10562"/>
          <p:cNvSpPr txBox="1"/>
          <p:nvPr/>
        </p:nvSpPr>
        <p:spPr>
          <a:xfrm>
            <a:off x="1259632" y="1975982"/>
            <a:ext cx="4847481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我的疑问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：</a:t>
            </a:r>
            <a:r>
              <a:rPr lang="en-US" altLang="zh-CN" sz="2800" b="1" i="0" u="sng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宋体" pitchFamily="12"/>
                <a:cs typeface="宋体" pitchFamily="12"/>
              </a:rPr>
              <a:t> 					</a:t>
            </a:r>
          </a:p>
        </p:txBody>
      </p:sp>
    </p:spTree>
    <p:extLst>
      <p:ext uri="{BB962C8B-B14F-4D97-AF65-F5344CB8AC3E}">
        <p14:creationId xmlns:p14="http://schemas.microsoft.com/office/powerpoint/2010/main" val="723481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3"/>
          <p:cNvSpPr txBox="1"/>
          <p:nvPr/>
        </p:nvSpPr>
        <p:spPr>
          <a:xfrm>
            <a:off x="1043608" y="1563638"/>
            <a:ext cx="7837403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时代天华祝你学习进步！</a:t>
            </a:r>
            <a:endParaRPr kumimoji="1" lang="en-US" altLang="zh-CN" sz="54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95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1662" y="124639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itchFamily="49" charset="-122"/>
                <a:ea typeface="黑体" pitchFamily="49" charset="-122"/>
              </a:rPr>
              <a:t>语文 三年级 下册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830643" y="2355726"/>
            <a:ext cx="3615483" cy="3035840"/>
            <a:chOff x="2665081" y="2308885"/>
            <a:chExt cx="3615483" cy="3035840"/>
          </a:xfrm>
        </p:grpSpPr>
        <p:pic>
          <p:nvPicPr>
            <p:cNvPr id="15" name="Picture 2" descr="E:\腾讯\文件\630984739\FileRecv\包图网_18140106木质指示牌设计素材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11" t="51703" r="67778" b="10133"/>
            <a:stretch/>
          </p:blipFill>
          <p:spPr bwMode="auto">
            <a:xfrm>
              <a:off x="2665081" y="2308885"/>
              <a:ext cx="3615483" cy="3035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矩形 15"/>
            <p:cNvSpPr/>
            <p:nvPr/>
          </p:nvSpPr>
          <p:spPr>
            <a:xfrm>
              <a:off x="3452352" y="2990056"/>
              <a:ext cx="20409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4800" b="1" dirty="0">
                  <a:solidFill>
                    <a:srgbClr val="D9F1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预习卡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242091" y="1236697"/>
            <a:ext cx="8618309" cy="1113780"/>
            <a:chOff x="2298243" y="1347614"/>
            <a:chExt cx="8618309" cy="1113780"/>
          </a:xfrm>
        </p:grpSpPr>
        <p:sp>
          <p:nvSpPr>
            <p:cNvPr id="6" name="标题 1"/>
            <p:cNvSpPr txBox="1"/>
            <p:nvPr/>
          </p:nvSpPr>
          <p:spPr>
            <a:xfrm>
              <a:off x="3203847" y="1347614"/>
              <a:ext cx="7712705" cy="1076573"/>
            </a:xfrm>
            <a:prstGeom prst="rect">
              <a:avLst/>
            </a:prstGeom>
            <a:noFill/>
            <a:ln w="12700">
              <a:noFill/>
            </a:ln>
          </p:spPr>
          <p:txBody>
            <a:bodyPr anchor="t"/>
            <a:lstStyle/>
            <a:p>
              <a:pPr marL="0" marR="0" lvl="0" indent="0" algn="ct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zh-CN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一幅名扬中外的画</a:t>
              </a: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298243" y="1541268"/>
              <a:ext cx="913207" cy="920126"/>
              <a:chOff x="2980223" y="2197504"/>
              <a:chExt cx="913207" cy="920126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223" y="2197504"/>
                <a:ext cx="913207" cy="920126"/>
              </a:xfrm>
              <a:prstGeom prst="rect">
                <a:avLst/>
              </a:prstGeom>
            </p:spPr>
          </p:pic>
          <p:sp>
            <p:nvSpPr>
              <p:cNvPr id="10" name="文本框 6">
                <a:extLst>
                  <a:ext uri="{FF2B5EF4-FFF2-40B4-BE49-F238E27FC236}">
                    <a16:creationId xmlns:a16="http://schemas.microsoft.com/office/drawing/2014/main" xmlns="" id="{D72EACE4-6DBD-7247-92D1-5B31521A4382}"/>
                  </a:ext>
                </a:extLst>
              </p:cNvPr>
              <p:cNvSpPr txBox="1"/>
              <p:nvPr/>
            </p:nvSpPr>
            <p:spPr>
              <a:xfrm>
                <a:off x="3021731" y="2239328"/>
                <a:ext cx="75212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3429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6858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287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3716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145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0574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4003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743200" algn="l" defTabSz="685800" rtl="0" eaLnBrk="1" latinLnBrk="0" hangingPunct="1"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zh-CN" sz="4400" b="1" dirty="0">
                    <a:solidFill>
                      <a:srgbClr val="009BFF"/>
                    </a:solidFill>
                    <a:latin typeface="楷体" pitchFamily="49" charset="-122"/>
                    <a:ea typeface="楷体" pitchFamily="49" charset="-122"/>
                  </a:rPr>
                  <a:t>12</a:t>
                </a:r>
                <a:endParaRPr kumimoji="1" lang="zh-CN" altLang="en-US" sz="4800" b="1" dirty="0">
                  <a:solidFill>
                    <a:srgbClr val="009BFF"/>
                  </a:solidFill>
                  <a:latin typeface="楷体" pitchFamily="49" charset="-122"/>
                  <a:ea typeface="楷体" pitchFamily="49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4" name="yt_shape_10534"/>
          <p:cNvSpPr txBox="1"/>
          <p:nvPr/>
        </p:nvSpPr>
        <p:spPr>
          <a:xfrm>
            <a:off x="1259632" y="1059582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扫码听读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第一遍画出不认识的生字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第二遍标出下列词语。</a:t>
            </a:r>
          </a:p>
        </p:txBody>
      </p:sp>
      <p:sp>
        <p:nvSpPr>
          <p:cNvPr id="10535" name="yt_shape_10535"/>
          <p:cNvSpPr txBox="1"/>
          <p:nvPr/>
        </p:nvSpPr>
        <p:spPr>
          <a:xfrm>
            <a:off x="1259631" y="2321214"/>
            <a:ext cx="4644152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官吏　作坊　形态各异　惊扰　传神　风貌</a:t>
            </a:r>
          </a:p>
        </p:txBody>
      </p:sp>
      <p:pic>
        <p:nvPicPr>
          <p:cNvPr id="10536" name="yt_image_10536">
            <a:extLst>
              <a:ext uri="">
                <a16:creationId xmlns="" xmlns:a14="http://schemas.microsoft.com/office/drawing/2010/main" xmlns:a16="http://schemas.microsoft.com/office/drawing/2014/main" id="{5351258F-BC95-41E6-9372-C2FE361B0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9927" y="1910161"/>
            <a:ext cx="1079280" cy="107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8" name="yt_shape_10538"/>
          <p:cNvSpPr txBox="1"/>
          <p:nvPr/>
        </p:nvSpPr>
        <p:spPr>
          <a:xfrm>
            <a:off x="7198783" y="2989441"/>
            <a:ext cx="108042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 eaLnBrk="1" latinLnBrk="0" hangingPunct="0">
              <a:lnSpc>
                <a:spcPct val="150000"/>
              </a:lnSpc>
            </a:pP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第</a:t>
            </a: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12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9" name="yt_shape_10539"/>
          <p:cNvSpPr txBox="1"/>
          <p:nvPr/>
        </p:nvSpPr>
        <p:spPr>
          <a:xfrm>
            <a:off x="1296000" y="935999"/>
            <a:ext cx="4958089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给下面的字注上正确的读音。</a:t>
            </a:r>
          </a:p>
        </p:txBody>
      </p:sp>
      <p:sp>
        <p:nvSpPr>
          <p:cNvPr id="10540" name="yt_shape_10540"/>
          <p:cNvSpPr txBox="1"/>
          <p:nvPr/>
        </p:nvSpPr>
        <p:spPr>
          <a:xfrm>
            <a:off x="1296000" y="1551301"/>
            <a:ext cx="5019323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811480" algn="l"/>
                <a:tab pos="5262960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择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zé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宫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gōng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541" name="yt_shape_10541"/>
          <p:cNvSpPr txBox="1"/>
          <p:nvPr/>
        </p:nvSpPr>
        <p:spPr>
          <a:xfrm>
            <a:off x="1296000" y="2174618"/>
            <a:ext cx="5142755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811480" algn="l"/>
                <a:tab pos="5262960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摊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tān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贩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 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àn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10542" name="yt_shape_10542"/>
          <p:cNvSpPr txBox="1"/>
          <p:nvPr/>
        </p:nvSpPr>
        <p:spPr>
          <a:xfrm>
            <a:off x="1296000" y="2797935"/>
            <a:ext cx="5032147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811480" algn="l"/>
                <a:tab pos="5262960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吏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 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lì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0" i="0" u="none" dirty="0" smtClean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驴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 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lǘ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0" i="0" u="none" dirty="0" smtClean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10543" name="yt_shape_10543"/>
          <p:cNvSpPr txBox="1"/>
          <p:nvPr/>
        </p:nvSpPr>
        <p:spPr>
          <a:xfrm>
            <a:off x="1296000" y="3421252"/>
            <a:ext cx="5028941" cy="646331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  <a:tabLst>
                <a:tab pos="2811480" algn="l"/>
                <a:tab pos="5262960" algn="l"/>
              </a:tabLst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栏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 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lán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en-US" altLang="zh-CN" sz="2800" b="0" i="0" u="non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 err="1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mào</a:t>
            </a:r>
            <a:r>
              <a:rPr lang="en-US" altLang="zh-CN" sz="2800" b="1" i="0" u="none" dirty="0" smtClean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 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宋体" pitchFamily="12"/>
              <a:ea typeface="宋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230332D-B81D-E761-FCC6-C501B504BDE1}"/>
              </a:ext>
            </a:extLst>
          </p:cNvPr>
          <p:cNvSpPr txBox="1"/>
          <p:nvPr/>
        </p:nvSpPr>
        <p:spPr>
          <a:xfrm>
            <a:off x="2214052" y="1504495"/>
            <a:ext cx="494411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zé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1845B9A-AFF8-97CC-7CF3-A5C65F8A3342}"/>
              </a:ext>
            </a:extLst>
          </p:cNvPr>
          <p:cNvSpPr txBox="1"/>
          <p:nvPr/>
        </p:nvSpPr>
        <p:spPr>
          <a:xfrm>
            <a:off x="4850507" y="1504495"/>
            <a:ext cx="911924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gōng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4B03FE7E-17F9-4090-78CF-D0464B1A3389}"/>
              </a:ext>
            </a:extLst>
          </p:cNvPr>
          <p:cNvSpPr txBox="1"/>
          <p:nvPr/>
        </p:nvSpPr>
        <p:spPr>
          <a:xfrm>
            <a:off x="2123564" y="2127812"/>
            <a:ext cx="67538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tān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FE093DDB-5530-4F4A-07B4-103B31B3E382}"/>
              </a:ext>
            </a:extLst>
          </p:cNvPr>
          <p:cNvSpPr txBox="1"/>
          <p:nvPr/>
        </p:nvSpPr>
        <p:spPr>
          <a:xfrm>
            <a:off x="4968776" y="2127812"/>
            <a:ext cx="67538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fàn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E05A434-57A1-D81F-9B60-D40A08CC0C82}"/>
              </a:ext>
            </a:extLst>
          </p:cNvPr>
          <p:cNvSpPr txBox="1"/>
          <p:nvPr/>
        </p:nvSpPr>
        <p:spPr>
          <a:xfrm>
            <a:off x="2272789" y="2751129"/>
            <a:ext cx="376936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lì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A5A3BF51-5FFB-9A70-2F00-86EC89F46735}"/>
              </a:ext>
            </a:extLst>
          </p:cNvPr>
          <p:cNvSpPr txBox="1"/>
          <p:nvPr/>
        </p:nvSpPr>
        <p:spPr>
          <a:xfrm>
            <a:off x="5067995" y="2751129"/>
            <a:ext cx="47694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lǘ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F149AEC8-EA53-91AD-9ACA-50890F0A8DC2}"/>
              </a:ext>
            </a:extLst>
          </p:cNvPr>
          <p:cNvSpPr txBox="1"/>
          <p:nvPr/>
        </p:nvSpPr>
        <p:spPr>
          <a:xfrm>
            <a:off x="2133883" y="3374446"/>
            <a:ext cx="65474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lán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1D79AA53-539E-7EC4-D6FA-61D591985923}"/>
              </a:ext>
            </a:extLst>
          </p:cNvPr>
          <p:cNvSpPr txBox="1"/>
          <p:nvPr/>
        </p:nvSpPr>
        <p:spPr>
          <a:xfrm>
            <a:off x="4890195" y="3374446"/>
            <a:ext cx="832549" cy="660604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汉语拼音" pitchFamily="34" charset="0"/>
                <a:ea typeface="宋体" pitchFamily="12"/>
                <a:cs typeface="汉语拼音" pitchFamily="34" charset="0"/>
              </a:rPr>
              <a:t>mào</a:t>
            </a:r>
            <a:endParaRPr lang="zh-CN" altLang="en-US">
              <a:solidFill>
                <a:srgbClr val="FF0000"/>
              </a:solidFill>
              <a:latin typeface="汉语拼音" pitchFamily="34" charset="0"/>
              <a:cs typeface="汉语拼音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4" name="yt_shape_10544"/>
          <p:cNvSpPr txBox="1"/>
          <p:nvPr/>
        </p:nvSpPr>
        <p:spPr>
          <a:xfrm>
            <a:off x="1296000" y="1239850"/>
            <a:ext cx="567944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3.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给加点的多音字选择正确的读音。</a:t>
            </a:r>
          </a:p>
        </p:txBody>
      </p:sp>
      <p:sp>
        <p:nvSpPr>
          <p:cNvPr id="10545" name="yt_shape_10545"/>
          <p:cNvSpPr txBox="1"/>
          <p:nvPr/>
        </p:nvSpPr>
        <p:spPr>
          <a:xfrm>
            <a:off x="1296000" y="1855152"/>
            <a:ext cx="7307999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一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乘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轿子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chéng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shèng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　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马</a:t>
            </a:r>
            <a:r>
              <a:rPr lang="zh-CN" altLang="zh-CN" sz="2800" b="1" i="0" u="none" spc="-196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笼</a:t>
            </a:r>
            <a:r>
              <a:rPr lang="en-US" altLang="zh-CN" sz="4200" b="1" i="0" u="none" spc="-1008" baseline="-35000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头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lóng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　</a:t>
            </a:r>
            <a:r>
              <a:rPr lang="en-US" altLang="zh-CN" sz="2800" b="1" i="0" u="none" dirty="0" err="1">
                <a:solidFill>
                  <a:srgbClr val="000000"/>
                </a:solidFill>
                <a:effectLst/>
                <a:latin typeface="汉语拼音" pitchFamily="34" charset="0"/>
                <a:ea typeface="宋体" pitchFamily="12"/>
                <a:cs typeface="汉语拼音" pitchFamily="34" charset="0"/>
              </a:rPr>
              <a:t>lǒng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2" name="yt_shape_矩形_2">
            <a:extLst>
              <a:ext uri="{FF2B5EF4-FFF2-40B4-BE49-F238E27FC236}">
                <a16:creationId xmlns:a16="http://schemas.microsoft.com/office/drawing/2014/main" xmlns="" id="{F8E95641-906D-105B-D9F5-E1170D567083}"/>
              </a:ext>
            </a:extLst>
          </p:cNvPr>
          <p:cNvSpPr/>
          <p:nvPr/>
        </p:nvSpPr>
        <p:spPr bwMode="auto">
          <a:xfrm>
            <a:off x="4345646" y="1925810"/>
            <a:ext cx="1133883" cy="52416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yt_shape_矩形_3">
            <a:extLst>
              <a:ext uri="{FF2B5EF4-FFF2-40B4-BE49-F238E27FC236}">
                <a16:creationId xmlns:a16="http://schemas.microsoft.com/office/drawing/2014/main" xmlns="" id="{DA45A8A1-CE57-4B7D-E93F-808E48F08646}"/>
              </a:ext>
            </a:extLst>
          </p:cNvPr>
          <p:cNvSpPr/>
          <p:nvPr/>
        </p:nvSpPr>
        <p:spPr bwMode="auto">
          <a:xfrm>
            <a:off x="2684671" y="2596318"/>
            <a:ext cx="836351" cy="4955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>
                    <a:lumMod val="40000"/>
                    <a:lumOff val="6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6" name="yt_shape_10546"/>
          <p:cNvSpPr txBox="1"/>
          <p:nvPr/>
        </p:nvSpPr>
        <p:spPr>
          <a:xfrm>
            <a:off x="1259632" y="483518"/>
            <a:ext cx="5318764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4.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为下面的词语选择正确的含义。</a:t>
            </a:r>
          </a:p>
        </p:txBody>
      </p:sp>
      <p:sp>
        <p:nvSpPr>
          <p:cNvPr id="10547" name="yt_shape_10547"/>
          <p:cNvSpPr txBox="1"/>
          <p:nvPr/>
        </p:nvSpPr>
        <p:spPr>
          <a:xfrm>
            <a:off x="1259633" y="1098820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形态各异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C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惊扰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endParaRPr lang="en-US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宋体" pitchFamily="12"/>
              <a:cs typeface="宋体" pitchFamily="12"/>
            </a:endParaRPr>
          </a:p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悠闲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　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		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名扬中外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D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D59A5B1A-8778-9BF9-B617-2EC3A1E448A3}"/>
              </a:ext>
            </a:extLst>
          </p:cNvPr>
          <p:cNvSpPr txBox="1"/>
          <p:nvPr/>
        </p:nvSpPr>
        <p:spPr>
          <a:xfrm>
            <a:off x="3311160" y="1052014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C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CEFFDD91-8260-6A39-B023-F194B85F4FD7}"/>
              </a:ext>
            </a:extLst>
          </p:cNvPr>
          <p:cNvSpPr txBox="1"/>
          <p:nvPr/>
        </p:nvSpPr>
        <p:spPr>
          <a:xfrm>
            <a:off x="6065472" y="1052014"/>
            <a:ext cx="437261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A69CC6C-094E-E8D4-B873-92A9FF57DEA2}"/>
              </a:ext>
            </a:extLst>
          </p:cNvPr>
          <p:cNvSpPr txBox="1"/>
          <p:nvPr/>
        </p:nvSpPr>
        <p:spPr>
          <a:xfrm>
            <a:off x="2596785" y="1703804"/>
            <a:ext cx="4166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DA5B96C-A10B-34D0-3BEB-89C7C73CBD16}"/>
              </a:ext>
            </a:extLst>
          </p:cNvPr>
          <p:cNvSpPr txBox="1"/>
          <p:nvPr/>
        </p:nvSpPr>
        <p:spPr>
          <a:xfrm>
            <a:off x="6732240" y="1656998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10507"/>
              </p:ext>
            </p:extLst>
          </p:nvPr>
        </p:nvGraphicFramePr>
        <p:xfrm>
          <a:off x="2717782" y="5089608"/>
          <a:ext cx="7132639" cy="1280160"/>
        </p:xfrm>
        <a:graphic>
          <a:graphicData uri="http://schemas.openxmlformats.org/drawingml/2006/table">
            <a:tbl>
              <a:tblPr/>
              <a:tblGrid>
                <a:gridCol w="7132639"/>
              </a:tblGrid>
              <a:tr h="427877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endParaRPr lang="zh-CN" altLang="zh-CN" sz="2800" b="1" i="0" u="none" dirty="0">
                        <a:solidFill>
                          <a:srgbClr val="000000"/>
                        </a:solidFill>
                        <a:effectLst/>
                        <a:latin typeface="Times New Roman" pitchFamily="12"/>
                        <a:ea typeface="楷体" pitchFamily="12"/>
                        <a:cs typeface="宋体" pitchFamily="1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  <a:tr h="192771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endParaRPr lang="zh-CN" altLang="zh-CN" sz="2800" b="1" i="0" u="none" dirty="0">
                        <a:solidFill>
                          <a:srgbClr val="000000"/>
                        </a:solidFill>
                        <a:effectLst/>
                        <a:latin typeface="Times New Roman" pitchFamily="12"/>
                        <a:ea typeface="楷体" pitchFamily="12"/>
                        <a:cs typeface="宋体" pitchFamily="12"/>
                      </a:endParaRP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187624" y="2339950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16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A.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惊动扰乱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。</a:t>
            </a:r>
            <a:endParaRPr lang="en-US" altLang="zh-CN" sz="2400" b="1" dirty="0" smtClean="0">
              <a:solidFill>
                <a:srgbClr val="000000"/>
              </a:solidFill>
              <a:latin typeface="Times New Roman" pitchFamily="12"/>
              <a:ea typeface="楷体" pitchFamily="12"/>
              <a:cs typeface="宋体" pitchFamily="12"/>
            </a:endParaRPr>
          </a:p>
          <a:p>
            <a:pPr defTabSz="68516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.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闲适自得。</a:t>
            </a:r>
          </a:p>
          <a:p>
            <a:pPr defTabSz="68516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C.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指很多事物的形态、状态、形式不尽相同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各有特色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。</a:t>
            </a:r>
            <a:endParaRPr lang="en-US" altLang="zh-CN" sz="2400" b="1" dirty="0" smtClean="0">
              <a:solidFill>
                <a:srgbClr val="000000"/>
              </a:solidFill>
              <a:latin typeface="Times New Roman" pitchFamily="12"/>
              <a:ea typeface="楷体" pitchFamily="12"/>
              <a:cs typeface="宋体" pitchFamily="12"/>
            </a:endParaRPr>
          </a:p>
          <a:p>
            <a:pPr defTabSz="685165" fontAlgn="auto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D</a:t>
            </a:r>
            <a:r>
              <a:rPr lang="en-US" altLang="zh-CN" sz="2400" b="1" dirty="0">
                <a:solidFill>
                  <a:srgbClr val="000000"/>
                </a:solidFill>
                <a:latin typeface="Times New Roman" pitchFamily="12"/>
                <a:ea typeface="宋体" pitchFamily="12"/>
                <a:cs typeface="宋体" pitchFamily="12"/>
              </a:rPr>
              <a:t>.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很有名气</a:t>
            </a:r>
            <a:r>
              <a:rPr lang="zh-CN" altLang="zh-CN" sz="2400" b="1" dirty="0">
                <a:solidFill>
                  <a:srgbClr val="000000"/>
                </a:solidFill>
                <a:latin typeface="楷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400" b="1" dirty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名字传遍了世界</a:t>
            </a:r>
            <a:r>
              <a:rPr lang="zh-CN" altLang="zh-CN" sz="2400" b="1" dirty="0" smtClean="0">
                <a:solidFill>
                  <a:srgbClr val="000000"/>
                </a:solidFill>
                <a:latin typeface="Times New Roman" pitchFamily="12"/>
                <a:ea typeface="楷体" pitchFamily="12"/>
                <a:cs typeface="宋体" pitchFamily="12"/>
              </a:rPr>
              <a:t>。</a:t>
            </a:r>
            <a:endParaRPr lang="zh-CN" altLang="zh-CN" sz="2400" b="1" dirty="0">
              <a:solidFill>
                <a:srgbClr val="000000"/>
              </a:solidFill>
              <a:latin typeface="Times New Roman" pitchFamily="12"/>
              <a:ea typeface="楷体" pitchFamily="12"/>
              <a:cs typeface="宋体" pitchFamily="12"/>
            </a:endParaRPr>
          </a:p>
        </p:txBody>
      </p:sp>
    </p:spTree>
    <p:extLst>
      <p:ext uri="{BB962C8B-B14F-4D97-AF65-F5344CB8AC3E}">
        <p14:creationId xmlns:p14="http://schemas.microsoft.com/office/powerpoint/2010/main" val="4075334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2" name="yt_shape_10552"/>
          <p:cNvSpPr txBox="1"/>
          <p:nvPr/>
        </p:nvSpPr>
        <p:spPr>
          <a:xfrm>
            <a:off x="1259632" y="1116774"/>
            <a:ext cx="3154710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5.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读课文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选一选。</a:t>
            </a:r>
          </a:p>
        </p:txBody>
      </p:sp>
      <p:sp>
        <p:nvSpPr>
          <p:cNvPr id="10553" name="yt_shape_10553"/>
          <p:cNvSpPr txBox="1"/>
          <p:nvPr/>
        </p:nvSpPr>
        <p:spPr>
          <a:xfrm>
            <a:off x="1259632" y="1732076"/>
            <a:ext cx="7268015" cy="56451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1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《清明上河图》中的人物有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B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。</a:t>
            </a:r>
          </a:p>
        </p:txBody>
      </p:sp>
      <p:graphicFrame>
        <p:nvGraphicFramePr>
          <p:cNvPr id="10554" name="yt_table_10554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21998"/>
              </p:ext>
            </p:extLst>
          </p:nvPr>
        </p:nvGraphicFramePr>
        <p:xfrm>
          <a:off x="1259632" y="2499742"/>
          <a:ext cx="4722813" cy="1280160"/>
        </p:xfrm>
        <a:graphic>
          <a:graphicData uri="http://schemas.openxmlformats.org/drawingml/2006/table">
            <a:tbl>
              <a:tblPr/>
              <a:tblGrid>
                <a:gridCol w="2371725">
                  <a:extLst>
                    <a:ext uri="{9D8B030D-6E8A-4147-A177-3AD203B41FA5}">
                      <a16:colId xmlns:a16="http://schemas.microsoft.com/office/drawing/2014/main" xmlns="" val="10027"/>
                    </a:ext>
                  </a:extLst>
                </a:gridCol>
                <a:gridCol w="2351088">
                  <a:extLst>
                    <a:ext uri="{9D8B030D-6E8A-4147-A177-3AD203B41FA5}">
                      <a16:colId xmlns:a16="http://schemas.microsoft.com/office/drawing/2014/main" xmlns="" val="10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好几千个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好几百个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好几十个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好几个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37622501-FF43-0448-2630-20AEBF4FC2F8}"/>
              </a:ext>
            </a:extLst>
          </p:cNvPr>
          <p:cNvSpPr txBox="1"/>
          <p:nvPr/>
        </p:nvSpPr>
        <p:spPr>
          <a:xfrm>
            <a:off x="7060834" y="1685270"/>
            <a:ext cx="416624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B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6" name="yt_shape_10556"/>
          <p:cNvSpPr txBox="1"/>
          <p:nvPr/>
        </p:nvSpPr>
        <p:spPr>
          <a:xfrm>
            <a:off x="1296001" y="935999"/>
            <a:ext cx="7307999" cy="1210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2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《清明上河图》画的是北宋都城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（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en-US" altLang="zh-CN" sz="2800" b="1" i="0" u="none" dirty="0">
                <a:solidFill>
                  <a:srgbClr val="FF0000">
                    <a:alpha val="0"/>
                  </a:srgbClr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A</a:t>
            </a:r>
            <a:r>
              <a:rPr lang="zh-CN" altLang="zh-CN" sz="2800" b="0" i="0" u="none" dirty="0">
                <a:solidFill>
                  <a:srgbClr val="293462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宋体" pitchFamily="12"/>
                <a:ea typeface="宋体" pitchFamily="12"/>
                <a:cs typeface="宋体" pitchFamily="12"/>
              </a:rPr>
              <a:t>）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热闹的场面。</a:t>
            </a:r>
          </a:p>
        </p:txBody>
      </p:sp>
      <p:graphicFrame>
        <p:nvGraphicFramePr>
          <p:cNvPr id="10557" name="yt_table_10557" title="H_88.04">
            <a:extLst>
              <a:ext uri="{FF2B5EF4-FFF2-40B4-BE49-F238E27FC236}">
                <a16:creationId xmlns:a16="http://schemas.microsoft.com/office/drawing/2014/main" xmlns="" id="{85F9CD91-DE56-4981-AD6D-3D4292DC4A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846002"/>
              </p:ext>
            </p:extLst>
          </p:nvPr>
        </p:nvGraphicFramePr>
        <p:xfrm>
          <a:off x="1296000" y="2349995"/>
          <a:ext cx="4320540" cy="1280160"/>
        </p:xfrm>
        <a:graphic>
          <a:graphicData uri="http://schemas.openxmlformats.org/drawingml/2006/table">
            <a:tbl>
              <a:tblPr/>
              <a:tblGrid>
                <a:gridCol w="2160270">
                  <a:extLst>
                    <a:ext uri="{9D8B030D-6E8A-4147-A177-3AD203B41FA5}">
                      <a16:colId xmlns:a16="http://schemas.microsoft.com/office/drawing/2014/main" xmlns="" val="10029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xmlns="" val="10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A.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汴京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B.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长安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C.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洛阳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 eaLnBrk="1" latinLnBrk="0" hangingPunct="0">
                        <a:lnSpc>
                          <a:spcPct val="150000"/>
                        </a:lnSpc>
                      </a:pPr>
                      <a:r>
                        <a:rPr lang="en-US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宋体" pitchFamily="12"/>
                          <a:cs typeface="宋体" pitchFamily="12"/>
                        </a:rPr>
                        <a:t>D.</a:t>
                      </a:r>
                      <a:r>
                        <a:rPr lang="zh-CN" altLang="zh-CN" sz="2800" b="1" i="0" u="none">
                          <a:solidFill>
                            <a:srgbClr val="000000"/>
                          </a:solidFill>
                          <a:effectLst/>
                          <a:latin typeface="Times New Roman" pitchFamily="12"/>
                          <a:ea typeface="楷体" pitchFamily="12"/>
                          <a:cs typeface="宋体" pitchFamily="12"/>
                        </a:rPr>
                        <a:t>南京</a:t>
                      </a:r>
                    </a:p>
                  </a:txBody>
                  <a:tcPr marL="0" marR="0" marT="0" marB="0" anchor="ctr">
                    <a:lnL w="9522" cmpd="sng">
                      <a:noFill/>
                    </a:lnL>
                    <a:lnR w="9522" cmpd="sng">
                      <a:noFill/>
                    </a:lnR>
                    <a:lnT w="9522" cmpd="sng">
                      <a:noFill/>
                    </a:lnT>
                    <a:lnB w="9522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</a:tbl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E18F77F7-D86E-9440-E853-F7C4A096E5A3}"/>
              </a:ext>
            </a:extLst>
          </p:cNvPr>
          <p:cNvSpPr txBox="1"/>
          <p:nvPr/>
        </p:nvSpPr>
        <p:spPr>
          <a:xfrm>
            <a:off x="1918778" y="1529273"/>
            <a:ext cx="437261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en-US" altLang="zh-CN" sz="2800" b="1" i="0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2"/>
                <a:ea typeface="宋体" pitchFamily="12"/>
                <a:cs typeface="宋体" pitchFamily="12"/>
              </a:rPr>
              <a:t>A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YT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1" name="yt_shape_10561"/>
          <p:cNvSpPr txBox="1"/>
          <p:nvPr/>
        </p:nvSpPr>
        <p:spPr>
          <a:xfrm>
            <a:off x="1296001" y="1549120"/>
            <a:ext cx="7307999" cy="193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l" eaLnBrk="1" latinLnBrk="0" hangingPunct="0">
              <a:lnSpc>
                <a:spcPct val="150000"/>
              </a:lnSpc>
            </a:pPr>
            <a:r>
              <a:rPr lang="en-US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宋体" pitchFamily="12"/>
                <a:cs typeface="宋体" pitchFamily="12"/>
              </a:rPr>
              <a:t>6.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张择端是北宋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画家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专工界画宫室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尤擅绘舟车、市肆、桥梁、街道、城郭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黑体" pitchFamily="12"/>
                <a:ea typeface="宋体" pitchFamily="12"/>
                <a:cs typeface="宋体" pitchFamily="12"/>
              </a:rPr>
              <a:t>，</a:t>
            </a:r>
            <a:r>
              <a:rPr lang="zh-CN" altLang="zh-CN" sz="2800" b="1" i="0" u="none" dirty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存世作品有</a:t>
            </a:r>
            <a:r>
              <a:rPr lang="zh-CN" altLang="zh-CN" sz="100" b="1" i="0" spc="-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 </a:t>
            </a:r>
            <a:r>
              <a:rPr lang="zh-CN" altLang="zh-CN" sz="2800" b="1" i="0" u="sng" dirty="0">
                <a:solidFill>
                  <a:srgbClr val="FF0000"/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《清明上河图》</a:t>
            </a:r>
            <a:r>
              <a:rPr lang="zh-CN" altLang="zh-CN" sz="2800" b="1" i="0" u="sng" dirty="0">
                <a:solidFill>
                  <a:srgbClr val="FF0000">
                    <a:alpha val="0"/>
                  </a:srgbClr>
                </a:solidFill>
                <a:effectLst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r>
              <a:rPr lang="zh-CN" altLang="zh-CN" sz="2800" b="1" i="0" u="none" dirty="0" smtClean="0">
                <a:solidFill>
                  <a:srgbClr val="000000"/>
                </a:solidFill>
                <a:effectLst/>
                <a:latin typeface="Times New Roman" pitchFamily="12"/>
                <a:ea typeface="黑体" pitchFamily="12"/>
                <a:cs typeface="宋体" pitchFamily="12"/>
              </a:rPr>
              <a:t>。</a:t>
            </a:r>
            <a:endParaRPr lang="zh-CN" altLang="zh-CN" sz="2800" b="1" i="0" u="none" dirty="0">
              <a:solidFill>
                <a:srgbClr val="000000"/>
              </a:solidFill>
              <a:effectLst/>
              <a:latin typeface="Times New Roman" pitchFamily="12"/>
              <a:ea typeface="黑体" pitchFamily="12"/>
              <a:cs typeface="宋体" pitchFamily="1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FA7A8D14-2ADF-83BD-8A02-0105C16E7E0F}"/>
              </a:ext>
            </a:extLst>
          </p:cNvPr>
          <p:cNvSpPr txBox="1"/>
          <p:nvPr/>
        </p:nvSpPr>
        <p:spPr>
          <a:xfrm>
            <a:off x="3973003" y="1476914"/>
            <a:ext cx="1251649" cy="73369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画家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B6B4FF85-CC4E-60A6-9045-DEE57C67559B}"/>
              </a:ext>
            </a:extLst>
          </p:cNvPr>
          <p:cNvSpPr txBox="1"/>
          <p:nvPr/>
        </p:nvSpPr>
        <p:spPr>
          <a:xfrm>
            <a:off x="2277553" y="2757074"/>
            <a:ext cx="3037586" cy="652666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itchFamily="12"/>
                <a:ea typeface="黑体" pitchFamily="12"/>
                <a:cs typeface="宋体" pitchFamily="12"/>
              </a:rPr>
              <a:t>《清明上河图》</a:t>
            </a:r>
            <a:r>
              <a:rPr kumimoji="0" lang="zh-CN" altLang="zh-CN" sz="28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宋体" pitchFamily="14"/>
                <a:cs typeface="Times New Roman" pitchFamily="14"/>
              </a:rPr>
              <a:t>　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3" grpId="0" build="allAtOnce"/>
    </p:bldLst>
  </p:timing>
</p:sld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3">
            <a:lumMod val="40000"/>
            <a:lumOff val="60000"/>
          </a:schemeClr>
        </a:solidFill>
        <a:ln w="12700">
          <a:solidFill>
            <a:schemeClr val="tx2">
              <a:lumMod val="40000"/>
              <a:lumOff val="60000"/>
            </a:schemeClr>
          </a:solidFill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全屏显示(16:9)</PresentationFormat>
  <Paragraphs>52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Calibri</vt:lpstr>
      <vt:lpstr>汉语拼音</vt:lpstr>
      <vt:lpstr>黑体</vt:lpstr>
      <vt:lpstr>楷体</vt:lpstr>
      <vt:lpstr>Times New Roman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</dc:title>
  <dc:creator/>
  <cp:lastModifiedBy/>
  <cp:revision>348</cp:revision>
  <dcterms:created xsi:type="dcterms:W3CDTF">2017-03-17T02:28:00Z</dcterms:created>
  <dcterms:modified xsi:type="dcterms:W3CDTF">2023-12-19T07:02:13Z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2052-10.1.0.7698</vt:lpwstr>
  </property>
</Properties>
</file>