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071" r:id="rId9"/>
    <p:sldId id="2072" r:id="rId10"/>
    <p:sldId id="2076" r:id="rId11"/>
    <p:sldId id="2061" r:id="rId12"/>
  </p:sldIdLst>
  <p:sldSz cx="9144000" cy="5143500" type="screen16x9"/>
  <p:notesSz cx="6858000" cy="9144000"/>
  <p:embeddedFontLst>
    <p:embeddedFont>
      <p:font typeface="楷体" pitchFamily="49" charset="-12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汉语拼音" pitchFamily="34" charset="0"/>
      <p:regular r:id="rId20"/>
    </p:embeddedFont>
    <p:embeddedFont>
      <p:font typeface="黑体" pitchFamily="49" charset="-122"/>
      <p:regular r:id="rId21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" name="yt_shape_10498"/>
          <p:cNvSpPr txBox="1"/>
          <p:nvPr/>
        </p:nvSpPr>
        <p:spPr>
          <a:xfrm>
            <a:off x="1259632" y="1851670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130967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019110" y="1279153"/>
            <a:ext cx="5105781" cy="1076573"/>
            <a:chOff x="2339752" y="1347614"/>
            <a:chExt cx="5105781" cy="1076573"/>
          </a:xfrm>
        </p:grpSpPr>
        <p:sp>
          <p:nvSpPr>
            <p:cNvPr id="6" name="标题 1"/>
            <p:cNvSpPr txBox="1"/>
            <p:nvPr/>
          </p:nvSpPr>
          <p:spPr>
            <a:xfrm>
              <a:off x="3279781" y="1347614"/>
              <a:ext cx="4165752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纸的发明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339752" y="1583092"/>
              <a:ext cx="830188" cy="836478"/>
              <a:chOff x="3021732" y="2239328"/>
              <a:chExt cx="830188" cy="836478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1732" y="2239328"/>
                <a:ext cx="830188" cy="836478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="" xmlns:a16="http://schemas.microsoft.com/office/drawing/2014/main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70872" y="2239328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10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" name="yt_shape_10444"/>
          <p:cNvSpPr txBox="1"/>
          <p:nvPr/>
        </p:nvSpPr>
        <p:spPr>
          <a:xfrm>
            <a:off x="1223993" y="843558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0445" name="yt_shape_10445"/>
          <p:cNvSpPr txBox="1"/>
          <p:nvPr/>
        </p:nvSpPr>
        <p:spPr>
          <a:xfrm>
            <a:off x="1223992" y="2105190"/>
            <a:ext cx="4865434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1606563" algn="l"/>
                <a:tab pos="2853126" algn="l"/>
                <a:tab pos="4104168" algn="l"/>
                <a:tab pos="4995210" algn="l"/>
                <a:tab pos="6246252" algn="l"/>
                <a:tab pos="713729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造纸术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记录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保存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大约</a:t>
            </a:r>
          </a:p>
        </p:txBody>
      </p:sp>
      <p:sp>
        <p:nvSpPr>
          <p:cNvPr id="10446" name="yt_shape_10446"/>
          <p:cNvSpPr txBox="1"/>
          <p:nvPr/>
        </p:nvSpPr>
        <p:spPr>
          <a:xfrm>
            <a:off x="1223992" y="2728507"/>
            <a:ext cx="3602268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1606563" algn="l"/>
                <a:tab pos="2853126" algn="l"/>
                <a:tab pos="4104168" algn="l"/>
                <a:tab pos="4995210" algn="l"/>
                <a:tab pos="6246252" algn="l"/>
                <a:tab pos="713729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蔡伦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积累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经验</a:t>
            </a:r>
          </a:p>
        </p:txBody>
      </p:sp>
      <p:sp>
        <p:nvSpPr>
          <p:cNvPr id="10447" name="yt_shape_10447"/>
          <p:cNvSpPr txBox="1"/>
          <p:nvPr/>
        </p:nvSpPr>
        <p:spPr>
          <a:xfrm>
            <a:off x="1223992" y="3351824"/>
            <a:ext cx="2343590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1606563" algn="l"/>
                <a:tab pos="2853126" algn="l"/>
                <a:tab pos="4104168" algn="l"/>
                <a:tab pos="4995210" algn="l"/>
                <a:tab pos="6246252" algn="l"/>
                <a:tab pos="713729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欧洲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社会</a:t>
            </a:r>
          </a:p>
        </p:txBody>
      </p:sp>
      <p:pic>
        <p:nvPicPr>
          <p:cNvPr id="2" name="yt_image_10448">
            <a:extLst>
              <a:ext uri="{FF2B5EF4-FFF2-40B4-BE49-F238E27FC236}">
                <a16:creationId xmlns="" xmlns:a16="http://schemas.microsoft.com/office/drawing/2014/main" id="{DA06552F-D47F-001C-2B63-E6932F7E474F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714106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t_shape_10450">
            <a:extLst>
              <a:ext uri="{FF2B5EF4-FFF2-40B4-BE49-F238E27FC236}">
                <a16:creationId xmlns="" xmlns:a16="http://schemas.microsoft.com/office/drawing/2014/main" id="{6FEDAE63-FF14-DBCF-BA12-E2D54D7EECBF}"/>
              </a:ext>
            </a:extLst>
          </p:cNvPr>
          <p:cNvSpPr txBox="1"/>
          <p:nvPr/>
        </p:nvSpPr>
        <p:spPr>
          <a:xfrm>
            <a:off x="7019128" y="2793386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10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1" name="yt_shape_10451"/>
          <p:cNvSpPr txBox="1"/>
          <p:nvPr/>
        </p:nvSpPr>
        <p:spPr>
          <a:xfrm>
            <a:off x="1296000" y="935999"/>
            <a:ext cx="495808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给下面的字注上正确的读音。</a:t>
            </a:r>
          </a:p>
        </p:txBody>
      </p:sp>
      <p:sp>
        <p:nvSpPr>
          <p:cNvPr id="10452" name="yt_shape_10452"/>
          <p:cNvSpPr txBox="1"/>
          <p:nvPr/>
        </p:nvSpPr>
        <p:spPr>
          <a:xfrm>
            <a:off x="1296000" y="1551301"/>
            <a:ext cx="5658280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424094" algn="l"/>
                <a:tab pos="6488188" algn="l"/>
              </a:tabLst>
            </a:pPr>
            <a:r>
              <a:rPr lang="zh-CN" altLang="en-US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糙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chug</a:t>
            </a:r>
            <a:r>
              <a:rPr lang="en-US" altLang="zh-CN" sz="2800" dirty="0">
                <a:solidFill>
                  <a:srgbClr val="293462"/>
                </a:solid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</a:t>
            </a:r>
            <a:r>
              <a:rPr lang="en-US" altLang="zh-CN" sz="2800" dirty="0" smtClean="0">
                <a:solidFill>
                  <a:srgbClr val="293462"/>
                </a:solid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pǔ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453" name="yt_shape_10453"/>
          <p:cNvSpPr txBox="1"/>
          <p:nvPr/>
        </p:nvSpPr>
        <p:spPr>
          <a:xfrm>
            <a:off x="1296000" y="2174618"/>
            <a:ext cx="5695149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424094" algn="l"/>
                <a:tab pos="6488188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存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cún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0" i="0" u="none" dirty="0" smtClean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蔡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cài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454" name="yt_shape_10454"/>
          <p:cNvSpPr txBox="1"/>
          <p:nvPr/>
        </p:nvSpPr>
        <p:spPr>
          <a:xfrm>
            <a:off x="1296000" y="2797935"/>
            <a:ext cx="5637441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424094" algn="l"/>
                <a:tab pos="6488188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伦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lún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0" i="0" u="none" dirty="0" smtClean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欧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ōu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455" name="yt_shape_10455"/>
          <p:cNvSpPr txBox="1"/>
          <p:nvPr/>
        </p:nvSpPr>
        <p:spPr>
          <a:xfrm>
            <a:off x="1296000" y="3421252"/>
            <a:ext cx="575606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424094" algn="l"/>
                <a:tab pos="6488188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洲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zhōu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社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shè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60D5A0D-CE20-82D1-E6D1-8A65F8094D60}"/>
              </a:ext>
            </a:extLst>
          </p:cNvPr>
          <p:cNvSpPr txBox="1"/>
          <p:nvPr/>
        </p:nvSpPr>
        <p:spPr>
          <a:xfrm>
            <a:off x="1979712" y="1504495"/>
            <a:ext cx="1288162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 err="1">
                <a:solidFill>
                  <a:srgbClr val="FF0000"/>
                </a:solidFill>
                <a:latin typeface="汉语拼音" pitchFamily="34" charset="0"/>
                <a:ea typeface="宋体" pitchFamily="12"/>
                <a:cs typeface="汉语拼音" pitchFamily="34" charset="0"/>
              </a:rPr>
              <a:t>cāo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4AE109B-C29F-6035-FE2A-DCF00C39A182}"/>
              </a:ext>
            </a:extLst>
          </p:cNvPr>
          <p:cNvSpPr txBox="1"/>
          <p:nvPr/>
        </p:nvSpPr>
        <p:spPr>
          <a:xfrm>
            <a:off x="5699884" y="1504495"/>
            <a:ext cx="57696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pǔ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8EC3317-2D7F-84E4-E7C9-D5B188DD166C}"/>
              </a:ext>
            </a:extLst>
          </p:cNvPr>
          <p:cNvSpPr txBox="1"/>
          <p:nvPr/>
        </p:nvSpPr>
        <p:spPr>
          <a:xfrm>
            <a:off x="2275964" y="2127812"/>
            <a:ext cx="73412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cún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6A3DB1F-24CA-7B24-03AD-D2214110B2AE}"/>
              </a:ext>
            </a:extLst>
          </p:cNvPr>
          <p:cNvSpPr txBox="1"/>
          <p:nvPr/>
        </p:nvSpPr>
        <p:spPr>
          <a:xfrm>
            <a:off x="5699884" y="2127812"/>
            <a:ext cx="61347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cài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F0922E4-8BF0-214C-CEF5-59CFD8FD9D97}"/>
              </a:ext>
            </a:extLst>
          </p:cNvPr>
          <p:cNvSpPr txBox="1"/>
          <p:nvPr/>
        </p:nvSpPr>
        <p:spPr>
          <a:xfrm>
            <a:off x="2275964" y="2751129"/>
            <a:ext cx="67538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lún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8C467A3-CAB1-F157-A7DA-DB4B64DF49C5}"/>
              </a:ext>
            </a:extLst>
          </p:cNvPr>
          <p:cNvSpPr txBox="1"/>
          <p:nvPr/>
        </p:nvSpPr>
        <p:spPr>
          <a:xfrm>
            <a:off x="5699884" y="2751129"/>
            <a:ext cx="55632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ōu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E91F56E-E8D4-70E2-2487-8C455428FD87}"/>
              </a:ext>
            </a:extLst>
          </p:cNvPr>
          <p:cNvSpPr txBox="1"/>
          <p:nvPr/>
        </p:nvSpPr>
        <p:spPr>
          <a:xfrm>
            <a:off x="2166592" y="3374446"/>
            <a:ext cx="91192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zhōu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02A51EE3-4928-4A26-D39F-CDF1466D25A3}"/>
              </a:ext>
            </a:extLst>
          </p:cNvPr>
          <p:cNvSpPr txBox="1"/>
          <p:nvPr/>
        </p:nvSpPr>
        <p:spPr>
          <a:xfrm>
            <a:off x="5699884" y="3374446"/>
            <a:ext cx="67379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shè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6" name="yt_shape_10456"/>
          <p:cNvSpPr txBox="1"/>
          <p:nvPr/>
        </p:nvSpPr>
        <p:spPr>
          <a:xfrm>
            <a:off x="1296000" y="1190856"/>
            <a:ext cx="640079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给下面加点的多音字选择正确的读音。</a:t>
            </a:r>
          </a:p>
        </p:txBody>
      </p:sp>
      <p:sp>
        <p:nvSpPr>
          <p:cNvPr id="10457" name="yt_shape_10457"/>
          <p:cNvSpPr txBox="1"/>
          <p:nvPr/>
        </p:nvSpPr>
        <p:spPr>
          <a:xfrm>
            <a:off x="1296000" y="1806158"/>
            <a:ext cx="6198235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621643" algn="l"/>
                <a:tab pos="6883286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积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累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lěi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lèi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劳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累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lěi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lèi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458" name="yt_shape_10458"/>
          <p:cNvSpPr txBox="1"/>
          <p:nvPr/>
        </p:nvSpPr>
        <p:spPr>
          <a:xfrm>
            <a:off x="1296000" y="2429475"/>
            <a:ext cx="680096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621643" algn="l"/>
                <a:tab pos="6883286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朝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鲜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xiān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xiǎn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新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鲜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xiān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xiǎn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yt_shape_矩形_2">
            <a:extLst>
              <a:ext uri="{FF2B5EF4-FFF2-40B4-BE49-F238E27FC236}">
                <a16:creationId xmlns="" xmlns:a16="http://schemas.microsoft.com/office/drawing/2014/main" id="{5D17A43F-A9C8-CCFD-1F93-DD3DCF28B2D7}"/>
              </a:ext>
            </a:extLst>
          </p:cNvPr>
          <p:cNvSpPr/>
          <p:nvPr/>
        </p:nvSpPr>
        <p:spPr bwMode="auto">
          <a:xfrm>
            <a:off x="2357209" y="1882720"/>
            <a:ext cx="498654" cy="50349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yt_shape_矩形_3">
            <a:extLst>
              <a:ext uri="{FF2B5EF4-FFF2-40B4-BE49-F238E27FC236}">
                <a16:creationId xmlns="" xmlns:a16="http://schemas.microsoft.com/office/drawing/2014/main" id="{0EC37345-93B2-9808-EA64-648F0B134CE0}"/>
              </a:ext>
            </a:extLst>
          </p:cNvPr>
          <p:cNvSpPr/>
          <p:nvPr/>
        </p:nvSpPr>
        <p:spPr bwMode="auto">
          <a:xfrm>
            <a:off x="6684133" y="1883946"/>
            <a:ext cx="498654" cy="50349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yt_shape_矩形_4">
            <a:extLst>
              <a:ext uri="{FF2B5EF4-FFF2-40B4-BE49-F238E27FC236}">
                <a16:creationId xmlns="" xmlns:a16="http://schemas.microsoft.com/office/drawing/2014/main" id="{0F91F4CA-1C55-6C79-B7D4-8962C72448BD}"/>
              </a:ext>
            </a:extLst>
          </p:cNvPr>
          <p:cNvSpPr/>
          <p:nvPr/>
        </p:nvSpPr>
        <p:spPr bwMode="auto">
          <a:xfrm>
            <a:off x="3359154" y="2507263"/>
            <a:ext cx="852806" cy="50349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yt_shape_矩形_5">
            <a:extLst>
              <a:ext uri="{FF2B5EF4-FFF2-40B4-BE49-F238E27FC236}">
                <a16:creationId xmlns="" xmlns:a16="http://schemas.microsoft.com/office/drawing/2014/main" id="{CC3E35DF-87E8-E92C-39A7-FCD513AB6353}"/>
              </a:ext>
            </a:extLst>
          </p:cNvPr>
          <p:cNvSpPr/>
          <p:nvPr/>
        </p:nvSpPr>
        <p:spPr bwMode="auto">
          <a:xfrm>
            <a:off x="5985314" y="2507263"/>
            <a:ext cx="782320" cy="50349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9" name="yt_shape_10459"/>
          <p:cNvSpPr txBox="1"/>
          <p:nvPr/>
        </p:nvSpPr>
        <p:spPr>
          <a:xfrm>
            <a:off x="1296000" y="935999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0460" name="yt_shape_10460"/>
          <p:cNvSpPr txBox="1"/>
          <p:nvPr/>
        </p:nvSpPr>
        <p:spPr>
          <a:xfrm>
            <a:off x="1296000" y="1551301"/>
            <a:ext cx="1330492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wěi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dà</a:t>
            </a:r>
          </a:p>
        </p:txBody>
      </p:sp>
      <p:cxnSp>
        <p:nvCxnSpPr>
          <p:cNvPr id="2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71480" y="2352634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326960" y="2678967"/>
            <a:ext cx="68904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296000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伟</a:t>
            </a:r>
          </a:p>
        </p:txBody>
      </p:sp>
      <p:cxnSp>
        <p:nvCxnSpPr>
          <p:cNvPr id="5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71480" y="2352634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326960" y="2678967"/>
            <a:ext cx="68904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2016000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大</a:t>
            </a:r>
          </a:p>
        </p:txBody>
      </p:sp>
      <p:sp>
        <p:nvSpPr>
          <p:cNvPr id="10467" name="yt_shape_10467"/>
          <p:cNvSpPr txBox="1"/>
          <p:nvPr/>
        </p:nvSpPr>
        <p:spPr>
          <a:xfrm>
            <a:off x="3175509" y="1537218"/>
            <a:ext cx="121026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jì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lù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8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3535509" y="230488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175509" y="266488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175509" y="230488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记</a:t>
            </a:r>
          </a:p>
        </p:txBody>
      </p:sp>
      <p:cxnSp>
        <p:nvCxnSpPr>
          <p:cNvPr id="11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4255509" y="230488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895509" y="266488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895509" y="230488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42C71F8-D4C7-3DF3-1EC7-F10440843B5A}"/>
              </a:ext>
            </a:extLst>
          </p:cNvPr>
          <p:cNvSpPr txBox="1"/>
          <p:nvPr/>
        </p:nvSpPr>
        <p:spPr>
          <a:xfrm>
            <a:off x="1326960" y="2352634"/>
            <a:ext cx="689040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伟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B18F1BC-5C5C-71BA-631E-6C54C02D3962}"/>
              </a:ext>
            </a:extLst>
          </p:cNvPr>
          <p:cNvSpPr txBox="1"/>
          <p:nvPr/>
        </p:nvSpPr>
        <p:spPr>
          <a:xfrm>
            <a:off x="2026633" y="2346579"/>
            <a:ext cx="65807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大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7B6D6327-533F-0E08-2C7D-6B271F32830C}"/>
              </a:ext>
            </a:extLst>
          </p:cNvPr>
          <p:cNvSpPr txBox="1"/>
          <p:nvPr/>
        </p:nvSpPr>
        <p:spPr>
          <a:xfrm>
            <a:off x="3171915" y="2338551"/>
            <a:ext cx="692633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记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7CC17B76-046C-B799-32AB-15CFE1D0F10F}"/>
              </a:ext>
            </a:extLst>
          </p:cNvPr>
          <p:cNvSpPr txBox="1"/>
          <p:nvPr/>
        </p:nvSpPr>
        <p:spPr>
          <a:xfrm>
            <a:off x="3901486" y="2346579"/>
            <a:ext cx="658077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录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yt_shape_10474">
            <a:extLst>
              <a:ext uri="{FF2B5EF4-FFF2-40B4-BE49-F238E27FC236}">
                <a16:creationId xmlns="" xmlns:a16="http://schemas.microsoft.com/office/drawing/2014/main" id="{46E3FFFD-AD07-ECA2-FA19-7066686C4770}"/>
              </a:ext>
            </a:extLst>
          </p:cNvPr>
          <p:cNvSpPr txBox="1"/>
          <p:nvPr/>
        </p:nvSpPr>
        <p:spPr>
          <a:xfrm>
            <a:off x="5035944" y="1552286"/>
            <a:ext cx="157895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bǎo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cún</a:t>
            </a:r>
          </a:p>
        </p:txBody>
      </p:sp>
      <p:cxnSp>
        <p:nvCxnSpPr>
          <p:cNvPr id="19" name="直接连接符 13">
            <a:extLst>
              <a:ext uri="{FF2B5EF4-FFF2-40B4-BE49-F238E27FC236}">
                <a16:creationId xmlns="" xmlns:a16="http://schemas.microsoft.com/office/drawing/2014/main" id="{69EB2CC0-C0FE-844F-AD09-ADFBEEF8192F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7976379" y="229533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="" xmlns:a16="http://schemas.microsoft.com/office/drawing/2014/main" id="{D6C2B9B1-D9C1-1211-E1AF-347BC268DF83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616379" y="265533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11">
            <a:extLst>
              <a:ext uri="{FF2B5EF4-FFF2-40B4-BE49-F238E27FC236}">
                <a16:creationId xmlns="" xmlns:a16="http://schemas.microsoft.com/office/drawing/2014/main" id="{D4B6B269-FB87-974A-82A9-BB5527AEE454}"/>
              </a:ext>
            </a:extLst>
          </p:cNvPr>
          <p:cNvSpPr>
            <a:spLocks noChangeAspect="1"/>
          </p:cNvSpPr>
          <p:nvPr/>
        </p:nvSpPr>
        <p:spPr>
          <a:xfrm>
            <a:off x="5035944" y="231995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保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="" xmlns:a16="http://schemas.microsoft.com/office/drawing/2014/main" id="{6DB76331-0740-8A91-DBDD-BACC83187067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7976379" y="229533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="" xmlns:a16="http://schemas.microsoft.com/office/drawing/2014/main" id="{FDE102B1-7A13-12EF-A775-59B2F17D3EED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616379" y="265533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11">
            <a:extLst>
              <a:ext uri="{FF2B5EF4-FFF2-40B4-BE49-F238E27FC236}">
                <a16:creationId xmlns="" xmlns:a16="http://schemas.microsoft.com/office/drawing/2014/main" id="{6B75B967-F927-EBDF-3F87-964C20EA5F5C}"/>
              </a:ext>
            </a:extLst>
          </p:cNvPr>
          <p:cNvSpPr>
            <a:spLocks noChangeAspect="1"/>
          </p:cNvSpPr>
          <p:nvPr/>
        </p:nvSpPr>
        <p:spPr>
          <a:xfrm>
            <a:off x="5755944" y="231995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存</a:t>
            </a:r>
          </a:p>
        </p:txBody>
      </p:sp>
      <p:sp>
        <p:nvSpPr>
          <p:cNvPr id="25" name="yt_shape_10481">
            <a:extLst>
              <a:ext uri="{FF2B5EF4-FFF2-40B4-BE49-F238E27FC236}">
                <a16:creationId xmlns="" xmlns:a16="http://schemas.microsoft.com/office/drawing/2014/main" id="{67B8FB2E-4AA9-444E-623A-E4AF1B416191}"/>
              </a:ext>
            </a:extLst>
          </p:cNvPr>
          <p:cNvSpPr txBox="1"/>
          <p:nvPr/>
        </p:nvSpPr>
        <p:spPr>
          <a:xfrm>
            <a:off x="6896379" y="1527671"/>
            <a:ext cx="163987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jīng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yàn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6" name="直接连接符 13">
            <a:extLst>
              <a:ext uri="{FF2B5EF4-FFF2-40B4-BE49-F238E27FC236}">
                <a16:creationId xmlns="" xmlns:a16="http://schemas.microsoft.com/office/drawing/2014/main" id="{7F77E20A-1420-7D96-D04B-E2B6057BFDA6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7256379" y="229533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15">
            <a:extLst>
              <a:ext uri="{FF2B5EF4-FFF2-40B4-BE49-F238E27FC236}">
                <a16:creationId xmlns="" xmlns:a16="http://schemas.microsoft.com/office/drawing/2014/main" id="{69C06AAC-0426-665E-00DB-0CEB40450FA3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6896379" y="265533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11">
            <a:extLst>
              <a:ext uri="{FF2B5EF4-FFF2-40B4-BE49-F238E27FC236}">
                <a16:creationId xmlns="" xmlns:a16="http://schemas.microsoft.com/office/drawing/2014/main" id="{F8E77658-0856-9405-D281-846AF86BFDFC}"/>
              </a:ext>
            </a:extLst>
          </p:cNvPr>
          <p:cNvSpPr>
            <a:spLocks noChangeAspect="1"/>
          </p:cNvSpPr>
          <p:nvPr/>
        </p:nvSpPr>
        <p:spPr>
          <a:xfrm>
            <a:off x="6896379" y="229533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经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3DE56D9D-6BAE-5C8D-9DA7-D7B6B7DFC029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7976379" y="229533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A82E194A-9B99-59B8-7154-D13DD82F83E6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616379" y="265533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E8C5D3C6-4E28-067C-5789-684558CCEB39}"/>
              </a:ext>
            </a:extLst>
          </p:cNvPr>
          <p:cNvSpPr>
            <a:spLocks noChangeAspect="1"/>
          </p:cNvSpPr>
          <p:nvPr/>
        </p:nvSpPr>
        <p:spPr>
          <a:xfrm>
            <a:off x="7616379" y="229533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验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42081EB1-3922-9486-3221-3006B4B8C466}"/>
              </a:ext>
            </a:extLst>
          </p:cNvPr>
          <p:cNvSpPr txBox="1"/>
          <p:nvPr/>
        </p:nvSpPr>
        <p:spPr>
          <a:xfrm>
            <a:off x="5046027" y="2338551"/>
            <a:ext cx="681852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保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9B9DD1E5-7224-AB60-ADBF-8160E41B7BCC}"/>
              </a:ext>
            </a:extLst>
          </p:cNvPr>
          <p:cNvSpPr txBox="1"/>
          <p:nvPr/>
        </p:nvSpPr>
        <p:spPr>
          <a:xfrm>
            <a:off x="5736870" y="2346579"/>
            <a:ext cx="681852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存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16FDDDF0-265A-738A-6863-A87B90FE59F1}"/>
              </a:ext>
            </a:extLst>
          </p:cNvPr>
          <p:cNvSpPr txBox="1"/>
          <p:nvPr/>
        </p:nvSpPr>
        <p:spPr>
          <a:xfrm>
            <a:off x="6896379" y="2329004"/>
            <a:ext cx="7081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经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2CBFE96F-764E-24D2-C3DD-9FFCA0CE5218}"/>
              </a:ext>
            </a:extLst>
          </p:cNvPr>
          <p:cNvSpPr txBox="1"/>
          <p:nvPr/>
        </p:nvSpPr>
        <p:spPr>
          <a:xfrm>
            <a:off x="7635453" y="2329004"/>
            <a:ext cx="70092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验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48" name="直接连接符 13">
            <a:extLst>
              <a:ext uri="{FF2B5EF4-FFF2-40B4-BE49-F238E27FC236}">
                <a16:creationId xmlns="" xmlns:a16="http://schemas.microsoft.com/office/drawing/2014/main" id="{E1FBADFF-35B3-A920-CC66-FE6BBDDF696B}"/>
              </a:ext>
            </a:extLst>
          </p:cNvPr>
          <p:cNvCxnSpPr>
            <a:cxnSpLocks/>
          </p:cNvCxnSpPr>
          <p:nvPr/>
        </p:nvCxnSpPr>
        <p:spPr>
          <a:xfrm>
            <a:off x="2395073" y="2321205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15">
            <a:extLst>
              <a:ext uri="{FF2B5EF4-FFF2-40B4-BE49-F238E27FC236}">
                <a16:creationId xmlns="" xmlns:a16="http://schemas.microsoft.com/office/drawing/2014/main" id="{EF6C6C55-704B-19EC-3F94-8A82995BFD98}"/>
              </a:ext>
            </a:extLst>
          </p:cNvPr>
          <p:cNvCxnSpPr>
            <a:cxnSpLocks/>
          </p:cNvCxnSpPr>
          <p:nvPr/>
        </p:nvCxnSpPr>
        <p:spPr>
          <a:xfrm>
            <a:off x="2035073" y="2681205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13">
            <a:extLst>
              <a:ext uri="{FF2B5EF4-FFF2-40B4-BE49-F238E27FC236}">
                <a16:creationId xmlns="" xmlns:a16="http://schemas.microsoft.com/office/drawing/2014/main" id="{02E4D70A-38D8-D66C-38F3-EF5CE93788A4}"/>
              </a:ext>
            </a:extLst>
          </p:cNvPr>
          <p:cNvCxnSpPr>
            <a:cxnSpLocks/>
          </p:cNvCxnSpPr>
          <p:nvPr/>
        </p:nvCxnSpPr>
        <p:spPr>
          <a:xfrm>
            <a:off x="5395944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15">
            <a:extLst>
              <a:ext uri="{FF2B5EF4-FFF2-40B4-BE49-F238E27FC236}">
                <a16:creationId xmlns="" xmlns:a16="http://schemas.microsoft.com/office/drawing/2014/main" id="{6E5F31E9-882F-498E-8649-62AC43594A4C}"/>
              </a:ext>
            </a:extLst>
          </p:cNvPr>
          <p:cNvCxnSpPr>
            <a:cxnSpLocks/>
          </p:cNvCxnSpPr>
          <p:nvPr/>
        </p:nvCxnSpPr>
        <p:spPr>
          <a:xfrm>
            <a:off x="5035944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13">
            <a:extLst>
              <a:ext uri="{FF2B5EF4-FFF2-40B4-BE49-F238E27FC236}">
                <a16:creationId xmlns="" xmlns:a16="http://schemas.microsoft.com/office/drawing/2014/main" id="{6DAA08A0-FFB2-667A-7251-71F2AB9A5E3E}"/>
              </a:ext>
            </a:extLst>
          </p:cNvPr>
          <p:cNvCxnSpPr>
            <a:cxnSpLocks/>
          </p:cNvCxnSpPr>
          <p:nvPr/>
        </p:nvCxnSpPr>
        <p:spPr>
          <a:xfrm>
            <a:off x="6115944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15">
            <a:extLst>
              <a:ext uri="{FF2B5EF4-FFF2-40B4-BE49-F238E27FC236}">
                <a16:creationId xmlns="" xmlns:a16="http://schemas.microsoft.com/office/drawing/2014/main" id="{11ABC742-AEDD-E58D-DA24-08170F82B3D9}"/>
              </a:ext>
            </a:extLst>
          </p:cNvPr>
          <p:cNvCxnSpPr>
            <a:cxnSpLocks/>
          </p:cNvCxnSpPr>
          <p:nvPr/>
        </p:nvCxnSpPr>
        <p:spPr>
          <a:xfrm>
            <a:off x="5755944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  <p:bldP spid="16" grpId="0" build="allAtOnce"/>
      <p:bldP spid="17" grpId="0" build="allAtOnce"/>
      <p:bldP spid="32" grpId="0" build="allAtOnce"/>
      <p:bldP spid="33" grpId="0" build="allAtOnce"/>
      <p:bldP spid="34" grpId="0" build="allAtOnce"/>
      <p:bldP spid="3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" name="yt_shape_10488"/>
          <p:cNvSpPr txBox="1"/>
          <p:nvPr/>
        </p:nvSpPr>
        <p:spPr>
          <a:xfrm>
            <a:off x="1210272" y="411510"/>
            <a:ext cx="531876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为下面的词语选择正确的含义。</a:t>
            </a:r>
          </a:p>
        </p:txBody>
      </p:sp>
      <p:sp>
        <p:nvSpPr>
          <p:cNvPr id="10489" name="yt_shape_10489"/>
          <p:cNvSpPr txBox="1"/>
          <p:nvPr/>
        </p:nvSpPr>
        <p:spPr>
          <a:xfrm>
            <a:off x="1210273" y="1026812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普及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创造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D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笨重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传承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0131983-9EA2-EDA2-91B6-12BFEAE8C5EE}"/>
              </a:ext>
            </a:extLst>
          </p:cNvPr>
          <p:cNvSpPr txBox="1"/>
          <p:nvPr/>
        </p:nvSpPr>
        <p:spPr>
          <a:xfrm>
            <a:off x="2547425" y="980006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B127F94-2970-4ACB-5038-CD03E005FF5B}"/>
              </a:ext>
            </a:extLst>
          </p:cNvPr>
          <p:cNvSpPr txBox="1"/>
          <p:nvPr/>
        </p:nvSpPr>
        <p:spPr>
          <a:xfrm>
            <a:off x="5301737" y="980006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2CD44A4-A910-1C65-DFD1-76F35632D1A4}"/>
              </a:ext>
            </a:extLst>
          </p:cNvPr>
          <p:cNvSpPr txBox="1"/>
          <p:nvPr/>
        </p:nvSpPr>
        <p:spPr>
          <a:xfrm>
            <a:off x="2536662" y="1603551"/>
            <a:ext cx="4166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6405596-AEA6-F827-0003-4DCC1C5DD9E0}"/>
              </a:ext>
            </a:extLst>
          </p:cNvPr>
          <p:cNvSpPr txBox="1"/>
          <p:nvPr/>
        </p:nvSpPr>
        <p:spPr>
          <a:xfrm>
            <a:off x="5270337" y="1603551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0472" y="2211710"/>
            <a:ext cx="79226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16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A.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传授和继承。</a:t>
            </a:r>
            <a:endParaRPr lang="en-US" altLang="zh-CN" sz="2400" b="1" dirty="0">
              <a:solidFill>
                <a:srgbClr val="000000"/>
              </a:solidFill>
              <a:latin typeface="Times New Roman" pitchFamily="12"/>
              <a:ea typeface="楷体" pitchFamily="12"/>
              <a:cs typeface="宋体" pitchFamily="12"/>
            </a:endParaRPr>
          </a:p>
          <a:p>
            <a:pPr lvl="0" defTabSz="68516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B.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庞大沉重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不灵巧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繁重而费力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。</a:t>
            </a:r>
            <a:endParaRPr lang="en-US" altLang="zh-CN" sz="2400" b="1" dirty="0" smtClean="0">
              <a:solidFill>
                <a:srgbClr val="000000"/>
              </a:solidFill>
              <a:latin typeface="Times New Roman" pitchFamily="12"/>
              <a:ea typeface="楷体" pitchFamily="12"/>
              <a:cs typeface="宋体" pitchFamily="12"/>
            </a:endParaRPr>
          </a:p>
          <a:p>
            <a:pPr font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宋体"/>
                <a:cs typeface="宋体"/>
              </a:rPr>
              <a:t>C.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/>
                <a:cs typeface="宋体"/>
              </a:rPr>
              <a:t>普遍地传到</a:t>
            </a:r>
            <a:r>
              <a:rPr lang="zh-CN" altLang="zh-CN" sz="2400" b="1" dirty="0">
                <a:solidFill>
                  <a:srgbClr val="000000"/>
                </a:solidFill>
                <a:latin typeface="楷体"/>
                <a:ea typeface="宋体"/>
                <a:cs typeface="宋体"/>
              </a:rPr>
              <a:t>（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/>
                <a:cs typeface="宋体"/>
              </a:rPr>
              <a:t>地区、范围等</a:t>
            </a:r>
            <a:r>
              <a:rPr lang="zh-CN" altLang="zh-CN" sz="2400" b="1" dirty="0">
                <a:solidFill>
                  <a:srgbClr val="000000"/>
                </a:solidFill>
                <a:latin typeface="楷体"/>
                <a:ea typeface="宋体"/>
                <a:cs typeface="宋体"/>
              </a:rPr>
              <a:t>），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/>
                <a:cs typeface="宋体"/>
              </a:rPr>
              <a:t>普遍推广、使大众化。</a:t>
            </a:r>
            <a:endParaRPr lang="zh-CN" altLang="zh-CN" sz="2400" dirty="0">
              <a:latin typeface="Arial"/>
            </a:endParaRPr>
          </a:p>
          <a:p>
            <a:pPr font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宋体"/>
                <a:cs typeface="宋体"/>
              </a:rPr>
              <a:t>D.</a:t>
            </a:r>
            <a:r>
              <a:rPr lang="zh-CN" altLang="zh-CN" sz="2400" b="1" dirty="0">
                <a:solidFill>
                  <a:srgbClr val="000000"/>
                </a:solidFill>
                <a:latin typeface="Times New Roman"/>
                <a:ea typeface="楷体"/>
                <a:cs typeface="宋体"/>
              </a:rPr>
              <a:t>想出新方法、建立新理论、做出新的成绩或东西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/>
                <a:ea typeface="楷体"/>
                <a:cs typeface="宋体"/>
              </a:rPr>
              <a:t>。</a:t>
            </a:r>
            <a:endParaRPr lang="zh-CN" altLang="zh-CN" sz="2400" b="1" dirty="0">
              <a:solidFill>
                <a:srgbClr val="000000"/>
              </a:solidFill>
              <a:latin typeface="Times New Roman" pitchFamily="12"/>
              <a:ea typeface="楷体" pitchFamily="12"/>
              <a:cs typeface="宋体" pitchFamily="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" name="yt_shape_10494"/>
          <p:cNvSpPr txBox="1"/>
          <p:nvPr/>
        </p:nvSpPr>
        <p:spPr>
          <a:xfrm>
            <a:off x="1187624" y="996831"/>
            <a:ext cx="7307999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在东汉时期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有个叫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蔡伦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的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人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改进了造纸术。用这种方法造的纸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原料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容易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得到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可以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大量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制造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价格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又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便宜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能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满足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多数人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的需要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所以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传承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了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下来。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5A8BB81-C4BA-0B80-5771-FA43C6783223}"/>
              </a:ext>
            </a:extLst>
          </p:cNvPr>
          <p:cNvSpPr txBox="1"/>
          <p:nvPr/>
        </p:nvSpPr>
        <p:spPr>
          <a:xfrm>
            <a:off x="5187013" y="924625"/>
            <a:ext cx="13087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蔡伦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5D17ECD-0CE7-82E2-84E6-1A0B0447CC79}"/>
              </a:ext>
            </a:extLst>
          </p:cNvPr>
          <p:cNvSpPr txBox="1"/>
          <p:nvPr/>
        </p:nvSpPr>
        <p:spPr>
          <a:xfrm>
            <a:off x="6763401" y="1564705"/>
            <a:ext cx="13087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原料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7464A54-11C0-06C9-AEAC-B1AE127B8A10}"/>
              </a:ext>
            </a:extLst>
          </p:cNvPr>
          <p:cNvSpPr txBox="1"/>
          <p:nvPr/>
        </p:nvSpPr>
        <p:spPr>
          <a:xfrm>
            <a:off x="3753501" y="2204785"/>
            <a:ext cx="13087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大量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AA66B51-7B92-BE3C-C988-464E432F99D9}"/>
              </a:ext>
            </a:extLst>
          </p:cNvPr>
          <p:cNvSpPr txBox="1"/>
          <p:nvPr/>
        </p:nvSpPr>
        <p:spPr>
          <a:xfrm>
            <a:off x="6428437" y="2204785"/>
            <a:ext cx="13087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价格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F00812B-79A8-DEED-4A2F-515D00230293}"/>
              </a:ext>
            </a:extLst>
          </p:cNvPr>
          <p:cNvSpPr txBox="1"/>
          <p:nvPr/>
        </p:nvSpPr>
        <p:spPr>
          <a:xfrm>
            <a:off x="2624788" y="2844865"/>
            <a:ext cx="13087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满足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35EBEAB-FEDE-58C6-7D60-E44F43D0C438}"/>
              </a:ext>
            </a:extLst>
          </p:cNvPr>
          <p:cNvSpPr txBox="1"/>
          <p:nvPr/>
        </p:nvSpPr>
        <p:spPr>
          <a:xfrm>
            <a:off x="7557151" y="2844865"/>
            <a:ext cx="13087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传承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" name="yt_shape_10497"/>
          <p:cNvSpPr txBox="1"/>
          <p:nvPr/>
        </p:nvSpPr>
        <p:spPr>
          <a:xfrm>
            <a:off x="1187624" y="1567120"/>
            <a:ext cx="759647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7.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麻纸是中国古代的重要发明。由东汉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蔡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改进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成为中国古代图书典籍的用纸之一。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429062B0-CB34-7FC0-C1A7-14D34EDD3146}"/>
              </a:ext>
            </a:extLst>
          </p:cNvPr>
          <p:cNvSpPr txBox="1"/>
          <p:nvPr/>
        </p:nvSpPr>
        <p:spPr>
          <a:xfrm>
            <a:off x="7495752" y="1494914"/>
            <a:ext cx="10354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蔡</a:t>
            </a:r>
            <a:r>
              <a:rPr lang="zh-CN" altLang="en-US" sz="2800" b="1" spc="15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41CA29C-9D5F-8D73-73E7-899692310499}"/>
              </a:ext>
            </a:extLst>
          </p:cNvPr>
          <p:cNvSpPr txBox="1"/>
          <p:nvPr/>
        </p:nvSpPr>
        <p:spPr>
          <a:xfrm>
            <a:off x="1205990" y="1915686"/>
            <a:ext cx="9325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全屏显示(16:9)</PresentationFormat>
  <Paragraphs>69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楷体</vt:lpstr>
      <vt:lpstr>Calibri</vt:lpstr>
      <vt:lpstr>汉语拼音</vt:lpstr>
      <vt:lpstr>黑体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