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051" r:id="rId2"/>
    <p:sldId id="1954" r:id="rId3"/>
    <p:sldId id="2064" r:id="rId4"/>
    <p:sldId id="2066" r:id="rId5"/>
    <p:sldId id="2067" r:id="rId6"/>
    <p:sldId id="2068" r:id="rId7"/>
    <p:sldId id="2069" r:id="rId8"/>
    <p:sldId id="2073" r:id="rId9"/>
    <p:sldId id="2077" r:id="rId10"/>
    <p:sldId id="2070" r:id="rId11"/>
    <p:sldId id="2075" r:id="rId12"/>
    <p:sldId id="2061" r:id="rId13"/>
  </p:sldIdLst>
  <p:sldSz cx="9144000" cy="5143500" type="screen16x9"/>
  <p:notesSz cx="6858000" cy="9144000"/>
  <p:embeddedFontLst>
    <p:embeddedFont>
      <p:font typeface="汉语拼音" pitchFamily="34" charset="0"/>
      <p:regular r:id="rId16"/>
    </p:embeddedFont>
    <p:embeddedFont>
      <p:font typeface="楷体" pitchFamily="49" charset="-12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黑体" pitchFamily="49" charset="-122"/>
      <p:regular r:id="rId22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>
        <p:scale>
          <a:sx n="100" d="100"/>
          <a:sy n="100" d="100"/>
        </p:scale>
        <p:origin x="-1884" y="-888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2" name="yt_shape_10052"/>
          <p:cNvSpPr txBox="1"/>
          <p:nvPr/>
        </p:nvSpPr>
        <p:spPr>
          <a:xfrm>
            <a:off x="1187624" y="483518"/>
            <a:ext cx="1705595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选一选。</a:t>
            </a:r>
          </a:p>
        </p:txBody>
      </p:sp>
      <p:sp>
        <p:nvSpPr>
          <p:cNvPr id="10053" name="yt_shape_10053"/>
          <p:cNvSpPr txBox="1"/>
          <p:nvPr/>
        </p:nvSpPr>
        <p:spPr>
          <a:xfrm>
            <a:off x="1187624" y="1098820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杜甫是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唐代　宋代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伟大的现实主义诗人。</a:t>
            </a:r>
          </a:p>
        </p:txBody>
      </p:sp>
      <p:sp>
        <p:nvSpPr>
          <p:cNvPr id="2" name="yt_shape_矩形_2">
            <a:extLst>
              <a:ext uri="{FF2B5EF4-FFF2-40B4-BE49-F238E27FC236}">
                <a16:creationId xmlns="" xmlns:a16="http://schemas.microsoft.com/office/drawing/2014/main" id="{84B3F6B9-B24D-D737-A7E3-1A09076897F6}"/>
              </a:ext>
            </a:extLst>
          </p:cNvPr>
          <p:cNvSpPr/>
          <p:nvPr/>
        </p:nvSpPr>
        <p:spPr bwMode="auto">
          <a:xfrm>
            <a:off x="3632374" y="1154082"/>
            <a:ext cx="795610" cy="5765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" name="yt_shape_10054"/>
          <p:cNvSpPr txBox="1"/>
          <p:nvPr/>
        </p:nvSpPr>
        <p:spPr>
          <a:xfrm>
            <a:off x="1187624" y="2406933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苏轼是北宋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文学家　建筑学家　书画家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“唐宋八大家”之一。</a:t>
            </a:r>
          </a:p>
        </p:txBody>
      </p:sp>
      <p:sp>
        <p:nvSpPr>
          <p:cNvPr id="6" name="yt_shape_矩形_3">
            <a:extLst>
              <a:ext uri="{FF2B5EF4-FFF2-40B4-BE49-F238E27FC236}">
                <a16:creationId xmlns="" xmlns:a16="http://schemas.microsoft.com/office/drawing/2014/main" id="{EAAC0628-E5FB-C447-03F9-0324D955D625}"/>
              </a:ext>
            </a:extLst>
          </p:cNvPr>
          <p:cNvSpPr/>
          <p:nvPr/>
        </p:nvSpPr>
        <p:spPr bwMode="auto">
          <a:xfrm>
            <a:off x="4210224" y="2452448"/>
            <a:ext cx="1153864" cy="5765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yt_shape_矩形_4">
            <a:extLst>
              <a:ext uri="{FF2B5EF4-FFF2-40B4-BE49-F238E27FC236}">
                <a16:creationId xmlns="" xmlns:a16="http://schemas.microsoft.com/office/drawing/2014/main" id="{C91F9CA2-A2E2-9D1B-5E34-B21811BC349E}"/>
              </a:ext>
            </a:extLst>
          </p:cNvPr>
          <p:cNvSpPr/>
          <p:nvPr/>
        </p:nvSpPr>
        <p:spPr bwMode="auto">
          <a:xfrm>
            <a:off x="7405026" y="2462195"/>
            <a:ext cx="799918" cy="5765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yt_shape_矩形_5">
            <a:extLst>
              <a:ext uri="{FF2B5EF4-FFF2-40B4-BE49-F238E27FC236}">
                <a16:creationId xmlns="" xmlns:a16="http://schemas.microsoft.com/office/drawing/2014/main" id="{EEB6A25C-67A7-E2A3-DB85-4A457415B1EA}"/>
              </a:ext>
            </a:extLst>
          </p:cNvPr>
          <p:cNvSpPr/>
          <p:nvPr/>
        </p:nvSpPr>
        <p:spPr bwMode="auto">
          <a:xfrm>
            <a:off x="1138196" y="3126989"/>
            <a:ext cx="432048" cy="495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yt_shape_10055">
            <a:extLst>
              <a:ext uri="{FF2B5EF4-FFF2-40B4-BE49-F238E27FC236}">
                <a16:creationId xmlns="" xmlns:a16="http://schemas.microsoft.com/office/drawing/2014/main" id="{D87E4DDD-AB41-023F-15C4-17DA25887E4C}"/>
              </a:ext>
            </a:extLst>
          </p:cNvPr>
          <p:cNvSpPr txBox="1"/>
          <p:nvPr/>
        </p:nvSpPr>
        <p:spPr>
          <a:xfrm>
            <a:off x="1187624" y="3807436"/>
            <a:ext cx="5565626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曾几是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南宋　北宋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诗人。</a:t>
            </a:r>
          </a:p>
        </p:txBody>
      </p:sp>
      <p:sp>
        <p:nvSpPr>
          <p:cNvPr id="10" name="yt_shape_矩形_2">
            <a:extLst>
              <a:ext uri="{FF2B5EF4-FFF2-40B4-BE49-F238E27FC236}">
                <a16:creationId xmlns="" xmlns:a16="http://schemas.microsoft.com/office/drawing/2014/main" id="{B8D6630F-BAE7-1605-ECC0-234CF8634B52}"/>
              </a:ext>
            </a:extLst>
          </p:cNvPr>
          <p:cNvSpPr/>
          <p:nvPr/>
        </p:nvSpPr>
        <p:spPr bwMode="auto">
          <a:xfrm>
            <a:off x="3482548" y="3903888"/>
            <a:ext cx="856952" cy="495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6" name="yt_shape_10056"/>
          <p:cNvSpPr txBox="1"/>
          <p:nvPr/>
        </p:nvSpPr>
        <p:spPr>
          <a:xfrm>
            <a:off x="971600" y="1563638"/>
            <a:ext cx="692497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			</a:t>
            </a:r>
          </a:p>
        </p:txBody>
      </p:sp>
    </p:spTree>
    <p:extLst>
      <p:ext uri="{BB962C8B-B14F-4D97-AF65-F5344CB8AC3E}">
        <p14:creationId xmlns:p14="http://schemas.microsoft.com/office/powerpoint/2010/main" val="7638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07704" y="1270890"/>
            <a:ext cx="5328593" cy="1076573"/>
            <a:chOff x="2339752" y="1347614"/>
            <a:chExt cx="5328593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3203848" y="1347614"/>
              <a:ext cx="4464497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古诗三首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39752" y="1578121"/>
              <a:ext cx="830188" cy="841449"/>
              <a:chOff x="3021732" y="2234357"/>
              <a:chExt cx="830188" cy="8414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732" y="2239328"/>
                <a:ext cx="830188" cy="836478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="" xmlns:a16="http://schemas.microsoft.com/office/drawing/2014/main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203848" y="2234357"/>
                <a:ext cx="4683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1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2" name="yt_shape_10002"/>
          <p:cNvSpPr txBox="1"/>
          <p:nvPr/>
        </p:nvSpPr>
        <p:spPr>
          <a:xfrm>
            <a:off x="1296001" y="984001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003" name="yt_shape_10003"/>
          <p:cNvSpPr txBox="1"/>
          <p:nvPr/>
        </p:nvSpPr>
        <p:spPr>
          <a:xfrm>
            <a:off x="1296001" y="2245633"/>
            <a:ext cx="291596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迟日　泥融　鸳鸯　蒌蒿　芦芽　黄鹂</a:t>
            </a:r>
          </a:p>
        </p:txBody>
      </p:sp>
      <p:pic>
        <p:nvPicPr>
          <p:cNvPr id="10004" name="yt_image_10004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7817" y="2008181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06" name="yt_shape_10006"/>
          <p:cNvSpPr txBox="1"/>
          <p:nvPr/>
        </p:nvSpPr>
        <p:spPr>
          <a:xfrm>
            <a:off x="7147013" y="2931790"/>
            <a:ext cx="90088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7" name="yt_shape_10007"/>
          <p:cNvSpPr txBox="1"/>
          <p:nvPr/>
        </p:nvSpPr>
        <p:spPr>
          <a:xfrm>
            <a:off x="1368457" y="935999"/>
            <a:ext cx="493724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给下面的字注上正确的读音。</a:t>
            </a:r>
          </a:p>
        </p:txBody>
      </p:sp>
      <p:sp>
        <p:nvSpPr>
          <p:cNvPr id="10008" name="yt_shape_10008"/>
          <p:cNvSpPr txBox="1"/>
          <p:nvPr/>
        </p:nvSpPr>
        <p:spPr>
          <a:xfrm>
            <a:off x="1368457" y="1551301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鸳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yuān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鸯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yāng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惠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huì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en-US" altLang="zh-CN" sz="2800" b="1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 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豚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tún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en-US" altLang="zh-CN" sz="2800" b="1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减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jiǎn</a:t>
            </a:r>
            <a:r>
              <a:rPr lang="zh-CN" altLang="zh-CN" sz="2800" b="1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en-US" altLang="zh-CN" sz="2800" b="1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115D78A-E1ED-21C9-598A-E540A189490C}"/>
              </a:ext>
            </a:extLst>
          </p:cNvPr>
          <p:cNvSpPr txBox="1"/>
          <p:nvPr/>
        </p:nvSpPr>
        <p:spPr>
          <a:xfrm>
            <a:off x="2345246" y="1504495"/>
            <a:ext cx="9325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yuān</a:t>
            </a:r>
            <a:endParaRPr lang="zh-CN" altLang="en-US" b="1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4016FB2C-6420-9BEE-A973-9D94BDB0ABFB}"/>
              </a:ext>
            </a:extLst>
          </p:cNvPr>
          <p:cNvSpPr txBox="1"/>
          <p:nvPr/>
        </p:nvSpPr>
        <p:spPr>
          <a:xfrm>
            <a:off x="5793715" y="1471326"/>
            <a:ext cx="9119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yāng</a:t>
            </a:r>
            <a:endParaRPr lang="zh-CN" altLang="en-US" b="1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02C6803-9F87-17AE-E858-84AB80E3C53B}"/>
              </a:ext>
            </a:extLst>
          </p:cNvPr>
          <p:cNvSpPr txBox="1"/>
          <p:nvPr/>
        </p:nvSpPr>
        <p:spPr>
          <a:xfrm>
            <a:off x="2456454" y="2144575"/>
            <a:ext cx="6753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huì</a:t>
            </a:r>
            <a:endParaRPr lang="zh-CN" altLang="en-US" b="1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53DAE3F-D75E-B6DE-A695-33CBB70AA14F}"/>
              </a:ext>
            </a:extLst>
          </p:cNvPr>
          <p:cNvSpPr txBox="1"/>
          <p:nvPr/>
        </p:nvSpPr>
        <p:spPr>
          <a:xfrm>
            <a:off x="5802821" y="2089639"/>
            <a:ext cx="69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tún</a:t>
            </a:r>
            <a:endParaRPr lang="zh-CN" altLang="en-US" b="1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150FAA4-776F-582E-BE55-9693AD2E69C3}"/>
              </a:ext>
            </a:extLst>
          </p:cNvPr>
          <p:cNvSpPr txBox="1"/>
          <p:nvPr/>
        </p:nvSpPr>
        <p:spPr>
          <a:xfrm>
            <a:off x="2358029" y="2772286"/>
            <a:ext cx="7738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jiǎn</a:t>
            </a:r>
            <a:endParaRPr lang="zh-CN" altLang="en-US" b="1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4905172" y="3452402"/>
            <a:ext cx="1440000" cy="720000"/>
            <a:chOff x="2909357" y="1835194"/>
            <a:chExt cx="1440000" cy="720000"/>
          </a:xfrm>
        </p:grpSpPr>
        <p:cxnSp>
          <p:nvCxnSpPr>
            <p:cNvPr id="61" name="直接连接符 13">
              <a:extLst>
                <a:ext uri="{FF2B5EF4-FFF2-40B4-BE49-F238E27FC236}">
                  <a16:creationId xmlns="" xmlns:a16="http://schemas.microsoft.com/office/drawing/2014/main" id="{E9AEB769-1253-4A1C-3B3C-A4D5EC398F6E}"/>
                </a:ext>
              </a:extLst>
            </p:cNvPr>
            <p:cNvCxnSpPr/>
            <p:nvPr/>
          </p:nvCxnSpPr>
          <p:spPr>
            <a:xfrm>
              <a:off x="3269357" y="1835194"/>
              <a:ext cx="0" cy="7200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15">
              <a:extLst>
                <a:ext uri="{FF2B5EF4-FFF2-40B4-BE49-F238E27FC236}">
                  <a16:creationId xmlns="" xmlns:a16="http://schemas.microsoft.com/office/drawing/2014/main" id="{BA39E522-84DD-1620-933C-97E088F786E5}"/>
                </a:ext>
              </a:extLst>
            </p:cNvPr>
            <p:cNvCxnSpPr/>
            <p:nvPr/>
          </p:nvCxnSpPr>
          <p:spPr>
            <a:xfrm>
              <a:off x="2909357" y="2195194"/>
              <a:ext cx="72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矩形 11">
              <a:extLst>
                <a:ext uri="{FF2B5EF4-FFF2-40B4-BE49-F238E27FC236}">
                  <a16:creationId xmlns="" xmlns:a16="http://schemas.microsoft.com/office/drawing/2014/main" id="{3078F313-1123-7531-0741-EAB5DE325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9357" y="1835194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eaLnBrk="1" latinLnBrk="0" hangingPunct="0">
                <a:lnSpc>
                  <a:spcPct val="150000"/>
                </a:lnSpc>
              </a:pPr>
              <a:r>
                <a:rPr lang="zh-CN" altLang="zh-CN" sz="2800" b="1" i="0" u="none">
                  <a:solidFill>
                    <a:srgbClr val="FF0000">
                      <a:alpha val="0"/>
                    </a:srgbClr>
                  </a:solidFill>
                  <a:effectLst/>
                  <a:latin typeface="Times New Roman" pitchFamily="12"/>
                  <a:ea typeface="楷体" pitchFamily="12"/>
                  <a:cs typeface="宋体" pitchFamily="12"/>
                </a:rPr>
                <a:t>芦</a:t>
              </a:r>
            </a:p>
          </p:txBody>
        </p:sp>
        <p:cxnSp>
          <p:nvCxnSpPr>
            <p:cNvPr id="64" name="直接连接符 13">
              <a:extLst>
                <a:ext uri="{FF2B5EF4-FFF2-40B4-BE49-F238E27FC236}">
                  <a16:creationId xmlns="" xmlns:a16="http://schemas.microsoft.com/office/drawing/2014/main" id="{E9AEB769-1253-4A1C-3B3C-A4D5EC398F6E}"/>
                </a:ext>
              </a:extLst>
            </p:cNvPr>
            <p:cNvCxnSpPr/>
            <p:nvPr/>
          </p:nvCxnSpPr>
          <p:spPr>
            <a:xfrm>
              <a:off x="3989357" y="1835194"/>
              <a:ext cx="0" cy="7200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15">
              <a:extLst>
                <a:ext uri="{FF2B5EF4-FFF2-40B4-BE49-F238E27FC236}">
                  <a16:creationId xmlns="" xmlns:a16="http://schemas.microsoft.com/office/drawing/2014/main" id="{BA39E522-84DD-1620-933C-97E088F786E5}"/>
                </a:ext>
              </a:extLst>
            </p:cNvPr>
            <p:cNvCxnSpPr/>
            <p:nvPr/>
          </p:nvCxnSpPr>
          <p:spPr>
            <a:xfrm>
              <a:off x="3629357" y="2195194"/>
              <a:ext cx="72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矩形 11">
              <a:extLst>
                <a:ext uri="{FF2B5EF4-FFF2-40B4-BE49-F238E27FC236}">
                  <a16:creationId xmlns="" xmlns:a16="http://schemas.microsoft.com/office/drawing/2014/main" id="{3078F313-1123-7531-0741-EAB5DE325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9357" y="1835194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eaLnBrk="1" latinLnBrk="0" hangingPunct="0">
                <a:lnSpc>
                  <a:spcPct val="150000"/>
                </a:lnSpc>
              </a:pPr>
              <a:r>
                <a:rPr lang="zh-CN" altLang="zh-CN" sz="2800" b="1" i="0" u="none">
                  <a:solidFill>
                    <a:srgbClr val="FF0000">
                      <a:alpha val="0"/>
                    </a:srgbClr>
                  </a:solidFill>
                  <a:effectLst/>
                  <a:latin typeface="Times New Roman" pitchFamily="12"/>
                  <a:ea typeface="楷体" pitchFamily="12"/>
                  <a:cs typeface="宋体" pitchFamily="12"/>
                </a:rPr>
                <a:t>芽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925833" y="3452402"/>
            <a:ext cx="1440000" cy="720000"/>
            <a:chOff x="2909357" y="1835194"/>
            <a:chExt cx="1440000" cy="720000"/>
          </a:xfrm>
        </p:grpSpPr>
        <p:cxnSp>
          <p:nvCxnSpPr>
            <p:cNvPr id="68" name="直接连接符 13">
              <a:extLst>
                <a:ext uri="{FF2B5EF4-FFF2-40B4-BE49-F238E27FC236}">
                  <a16:creationId xmlns="" xmlns:a16="http://schemas.microsoft.com/office/drawing/2014/main" id="{E9AEB769-1253-4A1C-3B3C-A4D5EC398F6E}"/>
                </a:ext>
              </a:extLst>
            </p:cNvPr>
            <p:cNvCxnSpPr/>
            <p:nvPr/>
          </p:nvCxnSpPr>
          <p:spPr>
            <a:xfrm>
              <a:off x="3269357" y="1835194"/>
              <a:ext cx="0" cy="7200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15">
              <a:extLst>
                <a:ext uri="{FF2B5EF4-FFF2-40B4-BE49-F238E27FC236}">
                  <a16:creationId xmlns="" xmlns:a16="http://schemas.microsoft.com/office/drawing/2014/main" id="{BA39E522-84DD-1620-933C-97E088F786E5}"/>
                </a:ext>
              </a:extLst>
            </p:cNvPr>
            <p:cNvCxnSpPr/>
            <p:nvPr/>
          </p:nvCxnSpPr>
          <p:spPr>
            <a:xfrm>
              <a:off x="2909357" y="2195194"/>
              <a:ext cx="72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矩形 11">
              <a:extLst>
                <a:ext uri="{FF2B5EF4-FFF2-40B4-BE49-F238E27FC236}">
                  <a16:creationId xmlns="" xmlns:a16="http://schemas.microsoft.com/office/drawing/2014/main" id="{3078F313-1123-7531-0741-EAB5DE325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9357" y="1835194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eaLnBrk="1" latinLnBrk="0" hangingPunct="0">
                <a:lnSpc>
                  <a:spcPct val="150000"/>
                </a:lnSpc>
              </a:pPr>
              <a:r>
                <a:rPr lang="zh-CN" altLang="zh-CN" sz="2800" b="1" i="0" u="none">
                  <a:solidFill>
                    <a:srgbClr val="FF0000">
                      <a:alpha val="0"/>
                    </a:srgbClr>
                  </a:solidFill>
                  <a:effectLst/>
                  <a:latin typeface="Times New Roman" pitchFamily="12"/>
                  <a:ea typeface="楷体" pitchFamily="12"/>
                  <a:cs typeface="宋体" pitchFamily="12"/>
                </a:rPr>
                <a:t>芦</a:t>
              </a:r>
            </a:p>
          </p:txBody>
        </p:sp>
        <p:cxnSp>
          <p:nvCxnSpPr>
            <p:cNvPr id="71" name="直接连接符 13">
              <a:extLst>
                <a:ext uri="{FF2B5EF4-FFF2-40B4-BE49-F238E27FC236}">
                  <a16:creationId xmlns="" xmlns:a16="http://schemas.microsoft.com/office/drawing/2014/main" id="{E9AEB769-1253-4A1C-3B3C-A4D5EC398F6E}"/>
                </a:ext>
              </a:extLst>
            </p:cNvPr>
            <p:cNvCxnSpPr/>
            <p:nvPr/>
          </p:nvCxnSpPr>
          <p:spPr>
            <a:xfrm>
              <a:off x="3989357" y="1835194"/>
              <a:ext cx="0" cy="7200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连接符 15">
              <a:extLst>
                <a:ext uri="{FF2B5EF4-FFF2-40B4-BE49-F238E27FC236}">
                  <a16:creationId xmlns="" xmlns:a16="http://schemas.microsoft.com/office/drawing/2014/main" id="{BA39E522-84DD-1620-933C-97E088F786E5}"/>
                </a:ext>
              </a:extLst>
            </p:cNvPr>
            <p:cNvCxnSpPr/>
            <p:nvPr/>
          </p:nvCxnSpPr>
          <p:spPr>
            <a:xfrm>
              <a:off x="3629357" y="2195194"/>
              <a:ext cx="72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矩形 11">
              <a:extLst>
                <a:ext uri="{FF2B5EF4-FFF2-40B4-BE49-F238E27FC236}">
                  <a16:creationId xmlns="" xmlns:a16="http://schemas.microsoft.com/office/drawing/2014/main" id="{3078F313-1123-7531-0741-EAB5DE325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9357" y="1835194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eaLnBrk="1" latinLnBrk="0" hangingPunct="0">
                <a:lnSpc>
                  <a:spcPct val="150000"/>
                </a:lnSpc>
              </a:pPr>
              <a:r>
                <a:rPr lang="zh-CN" altLang="zh-CN" sz="2800" b="1" i="0" u="none">
                  <a:solidFill>
                    <a:srgbClr val="FF0000">
                      <a:alpha val="0"/>
                    </a:srgbClr>
                  </a:solidFill>
                  <a:effectLst/>
                  <a:latin typeface="Times New Roman" pitchFamily="12"/>
                  <a:ea typeface="楷体" pitchFamily="12"/>
                  <a:cs typeface="宋体" pitchFamily="12"/>
                </a:rPr>
                <a:t>芽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880458" y="1835194"/>
            <a:ext cx="1440000" cy="720000"/>
            <a:chOff x="2909357" y="1835194"/>
            <a:chExt cx="1440000" cy="720000"/>
          </a:xfrm>
        </p:grpSpPr>
        <p:cxnSp>
          <p:nvCxnSpPr>
            <p:cNvPr id="54" name="直接连接符 13">
              <a:extLst>
                <a:ext uri="{FF2B5EF4-FFF2-40B4-BE49-F238E27FC236}">
                  <a16:creationId xmlns="" xmlns:a16="http://schemas.microsoft.com/office/drawing/2014/main" id="{E9AEB769-1253-4A1C-3B3C-A4D5EC398F6E}"/>
                </a:ext>
              </a:extLst>
            </p:cNvPr>
            <p:cNvCxnSpPr/>
            <p:nvPr/>
          </p:nvCxnSpPr>
          <p:spPr>
            <a:xfrm>
              <a:off x="3269357" y="1835194"/>
              <a:ext cx="0" cy="7200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15">
              <a:extLst>
                <a:ext uri="{FF2B5EF4-FFF2-40B4-BE49-F238E27FC236}">
                  <a16:creationId xmlns="" xmlns:a16="http://schemas.microsoft.com/office/drawing/2014/main" id="{BA39E522-84DD-1620-933C-97E088F786E5}"/>
                </a:ext>
              </a:extLst>
            </p:cNvPr>
            <p:cNvCxnSpPr/>
            <p:nvPr/>
          </p:nvCxnSpPr>
          <p:spPr>
            <a:xfrm>
              <a:off x="2909357" y="2195194"/>
              <a:ext cx="72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矩形 11">
              <a:extLst>
                <a:ext uri="{FF2B5EF4-FFF2-40B4-BE49-F238E27FC236}">
                  <a16:creationId xmlns="" xmlns:a16="http://schemas.microsoft.com/office/drawing/2014/main" id="{3078F313-1123-7531-0741-EAB5DE325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9357" y="1835194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eaLnBrk="1" latinLnBrk="0" hangingPunct="0">
                <a:lnSpc>
                  <a:spcPct val="150000"/>
                </a:lnSpc>
              </a:pPr>
              <a:r>
                <a:rPr lang="zh-CN" altLang="zh-CN" sz="2800" b="1" i="0" u="none">
                  <a:solidFill>
                    <a:srgbClr val="FF0000">
                      <a:alpha val="0"/>
                    </a:srgbClr>
                  </a:solidFill>
                  <a:effectLst/>
                  <a:latin typeface="Times New Roman" pitchFamily="12"/>
                  <a:ea typeface="楷体" pitchFamily="12"/>
                  <a:cs typeface="宋体" pitchFamily="12"/>
                </a:rPr>
                <a:t>芦</a:t>
              </a:r>
            </a:p>
          </p:txBody>
        </p:sp>
        <p:cxnSp>
          <p:nvCxnSpPr>
            <p:cNvPr id="57" name="直接连接符 13">
              <a:extLst>
                <a:ext uri="{FF2B5EF4-FFF2-40B4-BE49-F238E27FC236}">
                  <a16:creationId xmlns="" xmlns:a16="http://schemas.microsoft.com/office/drawing/2014/main" id="{E9AEB769-1253-4A1C-3B3C-A4D5EC398F6E}"/>
                </a:ext>
              </a:extLst>
            </p:cNvPr>
            <p:cNvCxnSpPr/>
            <p:nvPr/>
          </p:nvCxnSpPr>
          <p:spPr>
            <a:xfrm>
              <a:off x="3989357" y="1835194"/>
              <a:ext cx="0" cy="7200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15">
              <a:extLst>
                <a:ext uri="{FF2B5EF4-FFF2-40B4-BE49-F238E27FC236}">
                  <a16:creationId xmlns="" xmlns:a16="http://schemas.microsoft.com/office/drawing/2014/main" id="{BA39E522-84DD-1620-933C-97E088F786E5}"/>
                </a:ext>
              </a:extLst>
            </p:cNvPr>
            <p:cNvCxnSpPr/>
            <p:nvPr/>
          </p:nvCxnSpPr>
          <p:spPr>
            <a:xfrm>
              <a:off x="3629357" y="2195194"/>
              <a:ext cx="72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矩形 11">
              <a:extLst>
                <a:ext uri="{FF2B5EF4-FFF2-40B4-BE49-F238E27FC236}">
                  <a16:creationId xmlns="" xmlns:a16="http://schemas.microsoft.com/office/drawing/2014/main" id="{3078F313-1123-7531-0741-EAB5DE325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9357" y="1835194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eaLnBrk="1" latinLnBrk="0" hangingPunct="0">
                <a:lnSpc>
                  <a:spcPct val="150000"/>
                </a:lnSpc>
              </a:pPr>
              <a:r>
                <a:rPr lang="zh-CN" altLang="zh-CN" sz="2800" b="1" i="0" u="none">
                  <a:solidFill>
                    <a:srgbClr val="FF0000">
                      <a:alpha val="0"/>
                    </a:srgbClr>
                  </a:solidFill>
                  <a:effectLst/>
                  <a:latin typeface="Times New Roman" pitchFamily="12"/>
                  <a:ea typeface="楷体" pitchFamily="12"/>
                  <a:cs typeface="宋体" pitchFamily="12"/>
                </a:rPr>
                <a:t>芽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901119" y="1835194"/>
            <a:ext cx="1440000" cy="720000"/>
            <a:chOff x="2909357" y="1835194"/>
            <a:chExt cx="1440000" cy="720000"/>
          </a:xfrm>
        </p:grpSpPr>
        <p:cxnSp>
          <p:nvCxnSpPr>
            <p:cNvPr id="39" name="直接连接符 13">
              <a:extLst>
                <a:ext uri="{FF2B5EF4-FFF2-40B4-BE49-F238E27FC236}">
                  <a16:creationId xmlns="" xmlns:a16="http://schemas.microsoft.com/office/drawing/2014/main" id="{E9AEB769-1253-4A1C-3B3C-A4D5EC398F6E}"/>
                </a:ext>
              </a:extLst>
            </p:cNvPr>
            <p:cNvCxnSpPr/>
            <p:nvPr/>
          </p:nvCxnSpPr>
          <p:spPr>
            <a:xfrm>
              <a:off x="3269357" y="1835194"/>
              <a:ext cx="0" cy="7200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15">
              <a:extLst>
                <a:ext uri="{FF2B5EF4-FFF2-40B4-BE49-F238E27FC236}">
                  <a16:creationId xmlns="" xmlns:a16="http://schemas.microsoft.com/office/drawing/2014/main" id="{BA39E522-84DD-1620-933C-97E088F786E5}"/>
                </a:ext>
              </a:extLst>
            </p:cNvPr>
            <p:cNvCxnSpPr/>
            <p:nvPr/>
          </p:nvCxnSpPr>
          <p:spPr>
            <a:xfrm>
              <a:off x="2909357" y="2195194"/>
              <a:ext cx="72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矩形 11">
              <a:extLst>
                <a:ext uri="{FF2B5EF4-FFF2-40B4-BE49-F238E27FC236}">
                  <a16:creationId xmlns="" xmlns:a16="http://schemas.microsoft.com/office/drawing/2014/main" id="{3078F313-1123-7531-0741-EAB5DE325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9357" y="1835194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eaLnBrk="1" latinLnBrk="0" hangingPunct="0">
                <a:lnSpc>
                  <a:spcPct val="150000"/>
                </a:lnSpc>
              </a:pPr>
              <a:r>
                <a:rPr lang="zh-CN" altLang="zh-CN" sz="2800" b="1" i="0" u="none">
                  <a:solidFill>
                    <a:srgbClr val="FF0000">
                      <a:alpha val="0"/>
                    </a:srgbClr>
                  </a:solidFill>
                  <a:effectLst/>
                  <a:latin typeface="Times New Roman" pitchFamily="12"/>
                  <a:ea typeface="楷体" pitchFamily="12"/>
                  <a:cs typeface="宋体" pitchFamily="12"/>
                </a:rPr>
                <a:t>芦</a:t>
              </a:r>
            </a:p>
          </p:txBody>
        </p:sp>
        <p:cxnSp>
          <p:nvCxnSpPr>
            <p:cNvPr id="42" name="直接连接符 13">
              <a:extLst>
                <a:ext uri="{FF2B5EF4-FFF2-40B4-BE49-F238E27FC236}">
                  <a16:creationId xmlns="" xmlns:a16="http://schemas.microsoft.com/office/drawing/2014/main" id="{E9AEB769-1253-4A1C-3B3C-A4D5EC398F6E}"/>
                </a:ext>
              </a:extLst>
            </p:cNvPr>
            <p:cNvCxnSpPr/>
            <p:nvPr/>
          </p:nvCxnSpPr>
          <p:spPr>
            <a:xfrm>
              <a:off x="3989357" y="1835194"/>
              <a:ext cx="0" cy="7200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15">
              <a:extLst>
                <a:ext uri="{FF2B5EF4-FFF2-40B4-BE49-F238E27FC236}">
                  <a16:creationId xmlns="" xmlns:a16="http://schemas.microsoft.com/office/drawing/2014/main" id="{BA39E522-84DD-1620-933C-97E088F786E5}"/>
                </a:ext>
              </a:extLst>
            </p:cNvPr>
            <p:cNvCxnSpPr/>
            <p:nvPr/>
          </p:nvCxnSpPr>
          <p:spPr>
            <a:xfrm>
              <a:off x="3629357" y="2195194"/>
              <a:ext cx="720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矩形 11">
              <a:extLst>
                <a:ext uri="{FF2B5EF4-FFF2-40B4-BE49-F238E27FC236}">
                  <a16:creationId xmlns="" xmlns:a16="http://schemas.microsoft.com/office/drawing/2014/main" id="{3078F313-1123-7531-0741-EAB5DE325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9357" y="1835194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eaLnBrk="1" latinLnBrk="0" hangingPunct="0">
                <a:lnSpc>
                  <a:spcPct val="150000"/>
                </a:lnSpc>
              </a:pPr>
              <a:r>
                <a:rPr lang="zh-CN" altLang="zh-CN" sz="2800" b="1" i="0" u="none">
                  <a:solidFill>
                    <a:srgbClr val="FF0000">
                      <a:alpha val="0"/>
                    </a:srgbClr>
                  </a:solidFill>
                  <a:effectLst/>
                  <a:latin typeface="Times New Roman" pitchFamily="12"/>
                  <a:ea typeface="楷体" pitchFamily="12"/>
                  <a:cs typeface="宋体" pitchFamily="12"/>
                </a:rPr>
                <a:t>芽</a:t>
              </a:r>
            </a:p>
          </p:txBody>
        </p:sp>
      </p:grpSp>
      <p:sp>
        <p:nvSpPr>
          <p:cNvPr id="10009" name="yt_shape_10009"/>
          <p:cNvSpPr txBox="1"/>
          <p:nvPr/>
        </p:nvSpPr>
        <p:spPr>
          <a:xfrm>
            <a:off x="1331640" y="483518"/>
            <a:ext cx="3141886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0010" name="yt_shape_10010"/>
          <p:cNvSpPr txBox="1"/>
          <p:nvPr/>
        </p:nvSpPr>
        <p:spPr>
          <a:xfrm>
            <a:off x="3008990" y="1166833"/>
            <a:ext cx="1208664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lú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	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yá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10017" name="yt_shape_10017"/>
          <p:cNvSpPr txBox="1"/>
          <p:nvPr/>
        </p:nvSpPr>
        <p:spPr>
          <a:xfrm>
            <a:off x="4788024" y="1131670"/>
            <a:ext cx="1718419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ɡuǎnɡ</a:t>
            </a:r>
            <a:r>
              <a:rPr lang="en-US" altLang="zh-CN" sz="2800" b="1" dirty="0">
                <a:solidFill>
                  <a:srgbClr val="000000"/>
                </a:solidFill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fàn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F9A93B0-7239-3AC9-A6AB-79327A2F3D21}"/>
              </a:ext>
            </a:extLst>
          </p:cNvPr>
          <p:cNvSpPr txBox="1"/>
          <p:nvPr/>
        </p:nvSpPr>
        <p:spPr>
          <a:xfrm>
            <a:off x="3008990" y="1847076"/>
            <a:ext cx="537274" cy="652666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芦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45C56E8-F8E8-011E-DE31-8CFA7FBC2290}"/>
              </a:ext>
            </a:extLst>
          </p:cNvPr>
          <p:cNvSpPr txBox="1"/>
          <p:nvPr/>
        </p:nvSpPr>
        <p:spPr>
          <a:xfrm>
            <a:off x="3728990" y="1847491"/>
            <a:ext cx="537274" cy="652666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芽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E6A5A45-9C37-3911-9814-A0BE3F7F9030}"/>
              </a:ext>
            </a:extLst>
          </p:cNvPr>
          <p:cNvSpPr txBox="1"/>
          <p:nvPr/>
        </p:nvSpPr>
        <p:spPr>
          <a:xfrm>
            <a:off x="4932040" y="1841437"/>
            <a:ext cx="628605" cy="694571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广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AEE0C2C7-BD16-18D4-3C22-97378944B10A}"/>
              </a:ext>
            </a:extLst>
          </p:cNvPr>
          <p:cNvSpPr txBox="1"/>
          <p:nvPr/>
        </p:nvSpPr>
        <p:spPr>
          <a:xfrm>
            <a:off x="5708846" y="1866152"/>
            <a:ext cx="537274" cy="652666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泛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yt_shape_10024">
            <a:extLst>
              <a:ext uri="{FF2B5EF4-FFF2-40B4-BE49-F238E27FC236}">
                <a16:creationId xmlns="" xmlns:a16="http://schemas.microsoft.com/office/drawing/2014/main" id="{2D8D6751-7D3F-D0CB-6242-CB34CF497B5C}"/>
              </a:ext>
            </a:extLst>
          </p:cNvPr>
          <p:cNvSpPr txBox="1"/>
          <p:nvPr/>
        </p:nvSpPr>
        <p:spPr>
          <a:xfrm>
            <a:off x="2874274" y="2787854"/>
            <a:ext cx="1575752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méi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huā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6F36CC84-236D-E012-437D-43B36F335D79}"/>
              </a:ext>
            </a:extLst>
          </p:cNvPr>
          <p:cNvSpPr txBox="1"/>
          <p:nvPr/>
        </p:nvSpPr>
        <p:spPr>
          <a:xfrm>
            <a:off x="3006859" y="3469593"/>
            <a:ext cx="537274" cy="652666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梅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33A6CCE3-67DD-90A8-194C-85FDD3472C93}"/>
              </a:ext>
            </a:extLst>
          </p:cNvPr>
          <p:cNvSpPr txBox="1"/>
          <p:nvPr/>
        </p:nvSpPr>
        <p:spPr>
          <a:xfrm>
            <a:off x="3726859" y="3469593"/>
            <a:ext cx="537274" cy="652666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花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yt_shape_10031">
            <a:extLst>
              <a:ext uri="{FF2B5EF4-FFF2-40B4-BE49-F238E27FC236}">
                <a16:creationId xmlns="" xmlns:a16="http://schemas.microsoft.com/office/drawing/2014/main" id="{99F04D1E-F00D-4038-A07B-37BD1DA66826}"/>
              </a:ext>
            </a:extLst>
          </p:cNvPr>
          <p:cNvSpPr txBox="1"/>
          <p:nvPr/>
        </p:nvSpPr>
        <p:spPr>
          <a:xfrm>
            <a:off x="4897451" y="2787854"/>
            <a:ext cx="1340110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xiǎo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xī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FC6CBA18-6F52-3AFB-0006-A12DD88B3075}"/>
              </a:ext>
            </a:extLst>
          </p:cNvPr>
          <p:cNvSpPr txBox="1"/>
          <p:nvPr/>
        </p:nvSpPr>
        <p:spPr>
          <a:xfrm>
            <a:off x="4988846" y="3469593"/>
            <a:ext cx="537274" cy="652666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小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551B3288-E3AB-FF60-1885-A689DE185A9F}"/>
              </a:ext>
            </a:extLst>
          </p:cNvPr>
          <p:cNvSpPr txBox="1"/>
          <p:nvPr/>
        </p:nvSpPr>
        <p:spPr>
          <a:xfrm>
            <a:off x="5708846" y="3469593"/>
            <a:ext cx="537274" cy="652666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溪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  <p:bldP spid="16" grpId="0" build="allAtOnce"/>
      <p:bldP spid="17" grpId="0" build="allAtOnce"/>
      <p:bldP spid="25" grpId="0" build="allAtOnce"/>
      <p:bldP spid="26" grpId="0" build="allAtOnce"/>
      <p:bldP spid="34" grpId="0" build="allAtOnce"/>
      <p:bldP spid="3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8" name="yt_shape_10038"/>
          <p:cNvSpPr txBox="1"/>
          <p:nvPr/>
        </p:nvSpPr>
        <p:spPr>
          <a:xfrm>
            <a:off x="1259632" y="627534"/>
            <a:ext cx="206466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0039" name="yt_shape_10039"/>
          <p:cNvSpPr txBox="1"/>
          <p:nvPr/>
        </p:nvSpPr>
        <p:spPr>
          <a:xfrm>
            <a:off x="1259632" y="1242836"/>
            <a:ext cx="613148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迟日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春日</a:t>
            </a:r>
            <a:r>
              <a:rPr lang="zh-CN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却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再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0040" name="yt_shape_10040"/>
          <p:cNvSpPr txBox="1"/>
          <p:nvPr/>
        </p:nvSpPr>
        <p:spPr>
          <a:xfrm>
            <a:off x="1259633" y="1858138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泥融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这里指泥土湿软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芦芽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芦苇的嫩芽</a:t>
            </a:r>
            <a:r>
              <a:rPr lang="zh-CN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0041" name="yt_shape_10041"/>
          <p:cNvSpPr txBox="1"/>
          <p:nvPr/>
        </p:nvSpPr>
        <p:spPr>
          <a:xfrm>
            <a:off x="1259633" y="3119770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小溪泛尽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2"/>
                <a:cs typeface="宋体" pitchFamily="12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乘小船到小溪的尽头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2"/>
                <a:cs typeface="宋体" pitchFamily="12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阴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2"/>
                <a:cs typeface="宋体" pitchFamily="12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树荫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2"/>
                <a:cs typeface="宋体" pitchFamily="12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233DF01-F8C4-7894-6A1D-EDDF6935EF99}"/>
              </a:ext>
            </a:extLst>
          </p:cNvPr>
          <p:cNvSpPr txBox="1"/>
          <p:nvPr/>
        </p:nvSpPr>
        <p:spPr>
          <a:xfrm>
            <a:off x="2593609" y="1170630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春日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38A2DF4-6679-C9B2-8D0E-D8C8A6B69C79}"/>
              </a:ext>
            </a:extLst>
          </p:cNvPr>
          <p:cNvSpPr txBox="1"/>
          <p:nvPr/>
        </p:nvSpPr>
        <p:spPr>
          <a:xfrm>
            <a:off x="5444759" y="1170630"/>
            <a:ext cx="160883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再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又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61B826D-B7A0-40AA-9768-973E4B0080C9}"/>
              </a:ext>
            </a:extLst>
          </p:cNvPr>
          <p:cNvSpPr txBox="1"/>
          <p:nvPr/>
        </p:nvSpPr>
        <p:spPr>
          <a:xfrm>
            <a:off x="2593610" y="1785932"/>
            <a:ext cx="30375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这里指泥土湿软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25E5A51-DD40-ABE9-16B9-696B79752E53}"/>
              </a:ext>
            </a:extLst>
          </p:cNvPr>
          <p:cNvSpPr txBox="1"/>
          <p:nvPr/>
        </p:nvSpPr>
        <p:spPr>
          <a:xfrm>
            <a:off x="2520471" y="2391170"/>
            <a:ext cx="206190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芦苇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的嫩芽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BC280F4-1D9B-E6CB-5E27-A7FC87B55073}"/>
              </a:ext>
            </a:extLst>
          </p:cNvPr>
          <p:cNvSpPr txBox="1"/>
          <p:nvPr/>
        </p:nvSpPr>
        <p:spPr>
          <a:xfrm>
            <a:off x="3304810" y="3047564"/>
            <a:ext cx="37519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乘小船到小溪的尽头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2"/>
                <a:cs typeface="宋体" pitchFamily="12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94C0060-5A71-94FE-0B32-B5C521F06243}"/>
              </a:ext>
            </a:extLst>
          </p:cNvPr>
          <p:cNvSpPr txBox="1"/>
          <p:nvPr/>
        </p:nvSpPr>
        <p:spPr>
          <a:xfrm>
            <a:off x="2238010" y="3687644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树荫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2"/>
                <a:cs typeface="宋体" pitchFamily="12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" name="yt_image_10042">
            <a:extLst>
              <a:ext uri="{FF2B5EF4-FFF2-40B4-BE49-F238E27FC236}">
                <a16:creationId xmlns="" xmlns:a16="http://schemas.microsoft.com/office/drawing/2014/main" id="{96466EB3-AB09-A9CD-E3EA-AE195690776F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9091" y="2034377"/>
            <a:ext cx="2371680" cy="9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6" name="yt_shape_10046"/>
          <p:cNvSpPr txBox="1"/>
          <p:nvPr/>
        </p:nvSpPr>
        <p:spPr>
          <a:xfrm>
            <a:off x="1296000" y="1179393"/>
            <a:ext cx="1705595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填一填。</a:t>
            </a:r>
          </a:p>
        </p:txBody>
      </p:sp>
      <p:sp>
        <p:nvSpPr>
          <p:cNvPr id="10047" name="yt_shape_10047"/>
          <p:cNvSpPr txBox="1"/>
          <p:nvPr/>
        </p:nvSpPr>
        <p:spPr>
          <a:xfrm>
            <a:off x="1296000" y="1794695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《绝句》这首诗紧紧抓住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迟日</a:t>
            </a:r>
            <a:r>
              <a:rPr lang="zh-CN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、</a:t>
            </a:r>
            <a:r>
              <a:rPr lang="en-US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     </a:t>
            </a:r>
            <a:r>
              <a:rPr lang="zh-CN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江山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、春风、花草、燕子、</a:t>
            </a:r>
            <a:r>
              <a:rPr lang="zh-CN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鸳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景物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为我们描绘出一幅色彩明丽、生机勃勃的春天美景图。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0B4ED5C4-B911-0AE5-1E9E-A012D17A8659}"/>
              </a:ext>
            </a:extLst>
          </p:cNvPr>
          <p:cNvSpPr txBox="1"/>
          <p:nvPr/>
        </p:nvSpPr>
        <p:spPr>
          <a:xfrm>
            <a:off x="6363777" y="1722489"/>
            <a:ext cx="23232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迟日、江山、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4CD90755-2913-BC59-17D8-3FF2B05FEBEE}"/>
              </a:ext>
            </a:extLst>
          </p:cNvPr>
          <p:cNvSpPr txBox="1"/>
          <p:nvPr/>
        </p:nvSpPr>
        <p:spPr>
          <a:xfrm>
            <a:off x="1205989" y="2362569"/>
            <a:ext cx="4466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春风、花草、燕子、鸳鸯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8" name="yt_shape_10048"/>
          <p:cNvSpPr txBox="1"/>
          <p:nvPr/>
        </p:nvSpPr>
        <p:spPr>
          <a:xfrm>
            <a:off x="1259632" y="1203598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《惠崇春江晚景》这幅图中有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en-US" altLang="zh-CN" sz="2800" b="1" i="0" u="sng" spc="150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     </a:t>
            </a:r>
            <a:r>
              <a:rPr lang="zh-CN" altLang="zh-CN" sz="2800" b="1" i="0" u="sng" spc="150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竹子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、桃花、江水、鸭子、蒌蒿、芦芽和河豚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景物。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EFEC8B7-8084-1074-A928-FCD13DEC7BDA}"/>
              </a:ext>
            </a:extLst>
          </p:cNvPr>
          <p:cNvSpPr txBox="1"/>
          <p:nvPr/>
        </p:nvSpPr>
        <p:spPr>
          <a:xfrm>
            <a:off x="7384684" y="1131392"/>
            <a:ext cx="5563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竹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0924315-98A4-C1F0-97F1-C1B7BBA4C325}"/>
              </a:ext>
            </a:extLst>
          </p:cNvPr>
          <p:cNvSpPr txBox="1"/>
          <p:nvPr/>
        </p:nvSpPr>
        <p:spPr>
          <a:xfrm>
            <a:off x="1169621" y="1771472"/>
            <a:ext cx="7704772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子、桃花、江水、鸭子、蒌蒿、芦芽和河豚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9" name="yt_shape_10049"/>
          <p:cNvSpPr txBox="1"/>
          <p:nvPr/>
        </p:nvSpPr>
        <p:spPr>
          <a:xfrm>
            <a:off x="1187624" y="1347614"/>
            <a:ext cx="7307999" cy="18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《三衢道中》这首诗描写的是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初夏时节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景色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从“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梅子黄时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“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宋体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绿阴不减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中可以看出来。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FDB2DD9-4500-8C7D-6F71-6FFA9B9F1BCC}"/>
              </a:ext>
            </a:extLst>
          </p:cNvPr>
          <p:cNvSpPr txBox="1"/>
          <p:nvPr/>
        </p:nvSpPr>
        <p:spPr>
          <a:xfrm>
            <a:off x="6966601" y="1275408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初夏时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D39A347-89AF-C449-E8D8-E9AE51B0F008}"/>
              </a:ext>
            </a:extLst>
          </p:cNvPr>
          <p:cNvSpPr txBox="1"/>
          <p:nvPr/>
        </p:nvSpPr>
        <p:spPr>
          <a:xfrm>
            <a:off x="1097613" y="1915488"/>
            <a:ext cx="8944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节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A2CA543-5A59-CF54-16A8-078FCD3AAC89}"/>
              </a:ext>
            </a:extLst>
          </p:cNvPr>
          <p:cNvSpPr txBox="1"/>
          <p:nvPr/>
        </p:nvSpPr>
        <p:spPr>
          <a:xfrm>
            <a:off x="4302776" y="1915488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梅子黄时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3CE0B10-CDC1-3D52-D72B-32DD82A93D1D}"/>
              </a:ext>
            </a:extLst>
          </p:cNvPr>
          <p:cNvSpPr txBox="1"/>
          <p:nvPr/>
        </p:nvSpPr>
        <p:spPr>
          <a:xfrm>
            <a:off x="7157101" y="1915488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绿阴不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709EFAA-8B44-1603-2BF1-2E344142FF05}"/>
              </a:ext>
            </a:extLst>
          </p:cNvPr>
          <p:cNvSpPr txBox="1"/>
          <p:nvPr/>
        </p:nvSpPr>
        <p:spPr>
          <a:xfrm>
            <a:off x="1097613" y="2555568"/>
            <a:ext cx="8944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减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宋体" pitchFamily="14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全屏显示(16:9)</PresentationFormat>
  <Paragraphs>67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汉语拼音</vt:lpstr>
      <vt:lpstr>楷体</vt:lpstr>
      <vt:lpstr>Calibri</vt:lpstr>
      <vt:lpstr>黑体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2023-12-19T06:59:55Z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