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175" r:id="rId9"/>
    <p:sldId id="2197" r:id="rId10"/>
    <p:sldId id="2071" r:id="rId11"/>
    <p:sldId id="2199" r:id="rId12"/>
    <p:sldId id="2061" r:id="rId13"/>
  </p:sldIdLst>
  <p:sldSz cx="9144000" cy="5143500" type="screen16x9"/>
  <p:notesSz cx="6858000" cy="9144000"/>
  <p:embeddedFontLst>
    <p:embeddedFont>
      <p:font typeface="楷体" pitchFamily="49" charset="-122"/>
      <p:regular r:id="rId16"/>
    </p:embeddedFont>
    <p:embeddedFont>
      <p:font typeface="汉语拼音" pitchFamily="34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黑体" pitchFamily="49" charset="-122"/>
      <p:regular r:id="rId22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yt_shape_11351"/>
          <p:cNvSpPr txBox="1"/>
          <p:nvPr/>
        </p:nvSpPr>
        <p:spPr>
          <a:xfrm>
            <a:off x="1296001" y="1549120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古代称一个县的长官为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县官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或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县令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现在称县长。在衙门中当差的人称为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衙役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黑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E46ADE5-41B6-34D7-FF3A-6B59E336F8C6}"/>
              </a:ext>
            </a:extLst>
          </p:cNvPr>
          <p:cNvSpPr txBox="1"/>
          <p:nvPr/>
        </p:nvSpPr>
        <p:spPr>
          <a:xfrm>
            <a:off x="5401753" y="1476914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县官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AF53974-C6B3-C582-6649-51349768E517}"/>
              </a:ext>
            </a:extLst>
          </p:cNvPr>
          <p:cNvSpPr txBox="1"/>
          <p:nvPr/>
        </p:nvSpPr>
        <p:spPr>
          <a:xfrm>
            <a:off x="6920989" y="2116994"/>
            <a:ext cx="1251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衙役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2" name="yt_shape_11352"/>
          <p:cNvSpPr txBox="1"/>
          <p:nvPr/>
        </p:nvSpPr>
        <p:spPr>
          <a:xfrm>
            <a:off x="1259632" y="2067694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335255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54226" y="1270890"/>
            <a:ext cx="5154078" cy="1113780"/>
            <a:chOff x="2298243" y="1347614"/>
            <a:chExt cx="5154078" cy="1113780"/>
          </a:xfrm>
        </p:grpSpPr>
        <p:sp>
          <p:nvSpPr>
            <p:cNvPr id="6" name="标题 1"/>
            <p:cNvSpPr txBox="1"/>
            <p:nvPr/>
          </p:nvSpPr>
          <p:spPr>
            <a:xfrm>
              <a:off x="2987824" y="1347614"/>
              <a:ext cx="4464497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枣</a:t>
              </a: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　核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298243" y="1541268"/>
              <a:ext cx="913207" cy="920126"/>
              <a:chOff x="2980223" y="2197504"/>
              <a:chExt cx="913207" cy="92012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223" y="2197504"/>
                <a:ext cx="913207" cy="920126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62143" y="2230405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28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8" name="yt_shape_11318"/>
          <p:cNvSpPr txBox="1"/>
          <p:nvPr/>
        </p:nvSpPr>
        <p:spPr>
          <a:xfrm>
            <a:off x="1043608" y="843558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1319" name="yt_shape_11319"/>
          <p:cNvSpPr txBox="1"/>
          <p:nvPr/>
        </p:nvSpPr>
        <p:spPr>
          <a:xfrm>
            <a:off x="1043607" y="2105190"/>
            <a:ext cx="5568832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夫妻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枣核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扶犁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折腾</a:t>
            </a:r>
          </a:p>
        </p:txBody>
      </p:sp>
      <p:sp>
        <p:nvSpPr>
          <p:cNvPr id="11320" name="yt_shape_11320"/>
          <p:cNvSpPr txBox="1"/>
          <p:nvPr/>
        </p:nvSpPr>
        <p:spPr>
          <a:xfrm>
            <a:off x="1043607" y="2728507"/>
            <a:ext cx="4183838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哈哈大笑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牲口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官府</a:t>
            </a:r>
          </a:p>
        </p:txBody>
      </p:sp>
      <p:sp>
        <p:nvSpPr>
          <p:cNvPr id="11321" name="yt_shape_11321"/>
          <p:cNvSpPr txBox="1"/>
          <p:nvPr/>
        </p:nvSpPr>
        <p:spPr>
          <a:xfrm>
            <a:off x="1043607" y="3351824"/>
            <a:ext cx="352019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善罢甘休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大摇大摆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pic>
        <p:nvPicPr>
          <p:cNvPr id="2" name="yt_image_11322">
            <a:extLst>
              <a:ext uri="{FF2B5EF4-FFF2-40B4-BE49-F238E27FC236}">
                <a16:creationId xmlns:a16="http://schemas.microsoft.com/office/drawing/2014/main" xmlns="" id="{5320239E-73E5-892B-B302-87B8EC5BC93E}"/>
              </a:ext>
              <a:ext uri="">
                <a16:creationId xmlns:a14="http://schemas.microsoft.com/office/drawing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7393" y="2188867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t_shape_11324">
            <a:extLst>
              <a:ext uri="{FF2B5EF4-FFF2-40B4-BE49-F238E27FC236}">
                <a16:creationId xmlns:a16="http://schemas.microsoft.com/office/drawing/2014/main" xmlns="" id="{45D190F7-517B-E75D-5FFD-FBC5E5A55C2F}"/>
              </a:ext>
            </a:extLst>
          </p:cNvPr>
          <p:cNvSpPr txBox="1"/>
          <p:nvPr/>
        </p:nvSpPr>
        <p:spPr>
          <a:xfrm>
            <a:off x="7047393" y="3268147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28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" name="yt_shape_11325"/>
          <p:cNvSpPr txBox="1"/>
          <p:nvPr/>
        </p:nvSpPr>
        <p:spPr>
          <a:xfrm>
            <a:off x="1296000" y="1124484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读一读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连一连。</a:t>
            </a:r>
          </a:p>
        </p:txBody>
      </p:sp>
      <p:pic>
        <p:nvPicPr>
          <p:cNvPr id="11326" name="yt_image_11326">
            <a:extLst>
              <a:ext uri="">
                <a16:creationId xmlns:a14="http://schemas.microsoft.com/office/drawing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000" y="1892150"/>
            <a:ext cx="4850294" cy="12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1B56F766-58D7-CA7B-47D5-6E320CC4DD87}"/>
              </a:ext>
            </a:extLst>
          </p:cNvPr>
          <p:cNvCxnSpPr>
            <a:cxnSpLocks/>
          </p:cNvCxnSpPr>
          <p:nvPr/>
        </p:nvCxnSpPr>
        <p:spPr>
          <a:xfrm>
            <a:off x="1619672" y="2184171"/>
            <a:ext cx="432048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37622A4E-1CFF-4C32-7D9A-E69BD3543555}"/>
              </a:ext>
            </a:extLst>
          </p:cNvPr>
          <p:cNvCxnSpPr>
            <a:cxnSpLocks/>
          </p:cNvCxnSpPr>
          <p:nvPr/>
        </p:nvCxnSpPr>
        <p:spPr>
          <a:xfrm>
            <a:off x="2627784" y="2186769"/>
            <a:ext cx="2160240" cy="573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2A46F53B-D9A4-FCB1-6134-1C01F86A6490}"/>
              </a:ext>
            </a:extLst>
          </p:cNvPr>
          <p:cNvCxnSpPr>
            <a:cxnSpLocks/>
          </p:cNvCxnSpPr>
          <p:nvPr/>
        </p:nvCxnSpPr>
        <p:spPr>
          <a:xfrm>
            <a:off x="3563888" y="2184171"/>
            <a:ext cx="144016" cy="573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B06910B2-96E1-BC50-3FD8-D00B4EADA810}"/>
              </a:ext>
            </a:extLst>
          </p:cNvPr>
          <p:cNvCxnSpPr>
            <a:cxnSpLocks/>
          </p:cNvCxnSpPr>
          <p:nvPr/>
        </p:nvCxnSpPr>
        <p:spPr>
          <a:xfrm flipH="1">
            <a:off x="2627784" y="2168664"/>
            <a:ext cx="2168491" cy="588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421FE724-B70D-3C35-2802-3FB62E3CE0A3}"/>
              </a:ext>
            </a:extLst>
          </p:cNvPr>
          <p:cNvCxnSpPr>
            <a:cxnSpLocks/>
          </p:cNvCxnSpPr>
          <p:nvPr/>
        </p:nvCxnSpPr>
        <p:spPr>
          <a:xfrm flipH="1">
            <a:off x="1547664" y="2225495"/>
            <a:ext cx="4256723" cy="5321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0" name="yt_shape_11330"/>
          <p:cNvSpPr txBox="1"/>
          <p:nvPr/>
        </p:nvSpPr>
        <p:spPr>
          <a:xfrm>
            <a:off x="1296000" y="935999"/>
            <a:ext cx="640079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给下面加点的多音字选择正确的读音。</a:t>
            </a:r>
          </a:p>
        </p:txBody>
      </p:sp>
      <p:sp>
        <p:nvSpPr>
          <p:cNvPr id="11331" name="yt_shape_11331"/>
          <p:cNvSpPr txBox="1"/>
          <p:nvPr/>
        </p:nvSpPr>
        <p:spPr>
          <a:xfrm>
            <a:off x="1296000" y="1551301"/>
            <a:ext cx="3883179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/>
            </a:pP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折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腾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zhē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shé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zhé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1332" name="yt_shape_11332"/>
          <p:cNvSpPr txBox="1"/>
          <p:nvPr/>
        </p:nvSpPr>
        <p:spPr>
          <a:xfrm>
            <a:off x="1296000" y="2166603"/>
            <a:ext cx="3883179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/>
            </a:pP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折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磨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zhē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shé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zhé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1333" name="yt_shape_11333"/>
          <p:cNvSpPr txBox="1"/>
          <p:nvPr/>
        </p:nvSpPr>
        <p:spPr>
          <a:xfrm>
            <a:off x="1296000" y="2781905"/>
            <a:ext cx="3828677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/>
            </a:pP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涨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水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zhǎng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zhàng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1334" name="yt_shape_11334"/>
          <p:cNvSpPr txBox="1"/>
          <p:nvPr/>
        </p:nvSpPr>
        <p:spPr>
          <a:xfrm>
            <a:off x="1296000" y="3397207"/>
            <a:ext cx="3828677" cy="5626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/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高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涨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zhǎng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zhàng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yt_shape_矩形_2">
            <a:extLst>
              <a:ext uri="{FF2B5EF4-FFF2-40B4-BE49-F238E27FC236}">
                <a16:creationId xmlns:a16="http://schemas.microsoft.com/office/drawing/2014/main" xmlns="" id="{C71BB697-69B8-6EF3-D26B-A1C7828197F0}"/>
              </a:ext>
            </a:extLst>
          </p:cNvPr>
          <p:cNvSpPr/>
          <p:nvPr/>
        </p:nvSpPr>
        <p:spPr bwMode="auto">
          <a:xfrm>
            <a:off x="2409444" y="1614801"/>
            <a:ext cx="682572" cy="495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yt_shape_矩形_3">
            <a:extLst>
              <a:ext uri="{FF2B5EF4-FFF2-40B4-BE49-F238E27FC236}">
                <a16:creationId xmlns:a16="http://schemas.microsoft.com/office/drawing/2014/main" xmlns="" id="{AF374F5A-8F49-3B6D-E02A-63E969155F47}"/>
              </a:ext>
            </a:extLst>
          </p:cNvPr>
          <p:cNvSpPr/>
          <p:nvPr/>
        </p:nvSpPr>
        <p:spPr bwMode="auto">
          <a:xfrm>
            <a:off x="4140951" y="2266321"/>
            <a:ext cx="740326" cy="495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yt_shape_矩形_4">
            <a:extLst>
              <a:ext uri="{FF2B5EF4-FFF2-40B4-BE49-F238E27FC236}">
                <a16:creationId xmlns:a16="http://schemas.microsoft.com/office/drawing/2014/main" xmlns="" id="{0F4A2F5A-4073-7140-1158-EC6DE3187BEC}"/>
              </a:ext>
            </a:extLst>
          </p:cNvPr>
          <p:cNvSpPr/>
          <p:nvPr/>
        </p:nvSpPr>
        <p:spPr bwMode="auto">
          <a:xfrm>
            <a:off x="2323276" y="2845405"/>
            <a:ext cx="1158428" cy="55180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yt_shape_矩形_5">
            <a:extLst>
              <a:ext uri="{FF2B5EF4-FFF2-40B4-BE49-F238E27FC236}">
                <a16:creationId xmlns:a16="http://schemas.microsoft.com/office/drawing/2014/main" xmlns="" id="{3BE1D420-A04D-2A1B-E309-E67F92F6AE1A}"/>
              </a:ext>
            </a:extLst>
          </p:cNvPr>
          <p:cNvSpPr/>
          <p:nvPr/>
        </p:nvSpPr>
        <p:spPr bwMode="auto">
          <a:xfrm>
            <a:off x="3662465" y="3460707"/>
            <a:ext cx="1169890" cy="55180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" name="yt_shape_11335"/>
          <p:cNvSpPr txBox="1"/>
          <p:nvPr/>
        </p:nvSpPr>
        <p:spPr>
          <a:xfrm>
            <a:off x="1187624" y="51470"/>
            <a:ext cx="207268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理解词语。</a:t>
            </a:r>
          </a:p>
        </p:txBody>
      </p:sp>
      <p:sp>
        <p:nvSpPr>
          <p:cNvPr id="11336" name="yt_shape_11336"/>
          <p:cNvSpPr txBox="1"/>
          <p:nvPr/>
        </p:nvSpPr>
        <p:spPr>
          <a:xfrm>
            <a:off x="1187625" y="666772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勤快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手脚勤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爱劳动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欢喜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快乐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高兴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1337" name="yt_shape_11337"/>
          <p:cNvSpPr txBox="1"/>
          <p:nvPr/>
        </p:nvSpPr>
        <p:spPr>
          <a:xfrm>
            <a:off x="1187624" y="1928404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善罢甘休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好好地了结纠纷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不闹下去。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多用于否定式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90585D3-009A-BCBC-D3AB-3C13B96EA3BE}"/>
              </a:ext>
            </a:extLst>
          </p:cNvPr>
          <p:cNvSpPr txBox="1"/>
          <p:nvPr/>
        </p:nvSpPr>
        <p:spPr>
          <a:xfrm>
            <a:off x="2526364" y="594566"/>
            <a:ext cx="3037586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手脚勤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爱劳动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9CACF5A-CF75-7FB1-CA7A-3D400DAFA49C}"/>
              </a:ext>
            </a:extLst>
          </p:cNvPr>
          <p:cNvSpPr txBox="1"/>
          <p:nvPr/>
        </p:nvSpPr>
        <p:spPr>
          <a:xfrm>
            <a:off x="2526364" y="1239462"/>
            <a:ext cx="2193220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快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乐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高兴</a:t>
            </a:r>
            <a:r>
              <a:rPr lang="zh-CN" altLang="zh-CN" sz="28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D694C7C-9984-30E5-F798-9E5CA38957E9}"/>
              </a:ext>
            </a:extLst>
          </p:cNvPr>
          <p:cNvSpPr txBox="1"/>
          <p:nvPr/>
        </p:nvSpPr>
        <p:spPr>
          <a:xfrm>
            <a:off x="3240738" y="1856198"/>
            <a:ext cx="4823523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好好地了结纠纷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不闹下去。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2BE30B4-F156-DD7B-A7B5-8CDDEE1EF7FE}"/>
              </a:ext>
            </a:extLst>
          </p:cNvPr>
          <p:cNvSpPr txBox="1"/>
          <p:nvPr/>
        </p:nvSpPr>
        <p:spPr>
          <a:xfrm>
            <a:off x="1097613" y="2496278"/>
            <a:ext cx="3394773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多用于否定式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yt_shape_11338">
            <a:extLst>
              <a:ext uri="{FF2B5EF4-FFF2-40B4-BE49-F238E27FC236}">
                <a16:creationId xmlns:a16="http://schemas.microsoft.com/office/drawing/2014/main" xmlns="" id="{0613C09F-5444-ACA1-FA36-3B3E7A46286D}"/>
              </a:ext>
            </a:extLst>
          </p:cNvPr>
          <p:cNvSpPr txBox="1"/>
          <p:nvPr/>
        </p:nvSpPr>
        <p:spPr>
          <a:xfrm>
            <a:off x="1187624" y="3259340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大摇大摆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spc="15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形容走路挺神气、满不在乎的样子</a:t>
            </a:r>
            <a:r>
              <a:rPr lang="zh-CN" altLang="zh-CN" sz="2800" b="1" i="0" u="sng" spc="150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spc="150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FE569B6-15E7-0863-EECC-DEC1857EEE53}"/>
              </a:ext>
            </a:extLst>
          </p:cNvPr>
          <p:cNvSpPr txBox="1"/>
          <p:nvPr/>
        </p:nvSpPr>
        <p:spPr>
          <a:xfrm>
            <a:off x="3377263" y="3187134"/>
            <a:ext cx="5071173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形容走路挺神气、满不在乎的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73DC540B-847C-567C-DCD2-9594659E3CE5}"/>
              </a:ext>
            </a:extLst>
          </p:cNvPr>
          <p:cNvSpPr txBox="1"/>
          <p:nvPr/>
        </p:nvSpPr>
        <p:spPr>
          <a:xfrm>
            <a:off x="1097613" y="3827214"/>
            <a:ext cx="13087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样子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5" grpId="0" build="allAtOnce"/>
      <p:bldP spid="6" grpId="0" build="allAtOnce"/>
      <p:bldP spid="8" grpId="0" build="allAtOnce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1" name="yt_shape_11341"/>
          <p:cNvSpPr txBox="1"/>
          <p:nvPr/>
        </p:nvSpPr>
        <p:spPr>
          <a:xfrm>
            <a:off x="1259632" y="1131590"/>
            <a:ext cx="3515386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读课文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完成练习。</a:t>
            </a:r>
          </a:p>
        </p:txBody>
      </p:sp>
      <p:sp>
        <p:nvSpPr>
          <p:cNvPr id="11342" name="yt_shape_11342"/>
          <p:cNvSpPr txBox="1"/>
          <p:nvPr/>
        </p:nvSpPr>
        <p:spPr>
          <a:xfrm>
            <a:off x="1259633" y="1746892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古时候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有一户人家生了一个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枣核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那么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大的小孩。枣核虽然人小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但是很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勤快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也很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聪明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A14F994C-E4D4-8790-0D0E-F11EC9A99FED}"/>
              </a:ext>
            </a:extLst>
          </p:cNvPr>
          <p:cNvSpPr txBox="1"/>
          <p:nvPr/>
        </p:nvSpPr>
        <p:spPr>
          <a:xfrm>
            <a:off x="7062421" y="1674686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枣核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110C4DE-B416-458E-774A-ED09D75B8625}"/>
              </a:ext>
            </a:extLst>
          </p:cNvPr>
          <p:cNvSpPr txBox="1"/>
          <p:nvPr/>
        </p:nvSpPr>
        <p:spPr>
          <a:xfrm>
            <a:off x="7598996" y="2314766"/>
            <a:ext cx="53727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勤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B38FCDC-3A19-09FA-A84B-460CBB9C1085}"/>
              </a:ext>
            </a:extLst>
          </p:cNvPr>
          <p:cNvSpPr txBox="1"/>
          <p:nvPr/>
        </p:nvSpPr>
        <p:spPr>
          <a:xfrm>
            <a:off x="1169622" y="2954846"/>
            <a:ext cx="8944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快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EF469F0-9B9E-B55F-82C9-50827DEB3C89}"/>
              </a:ext>
            </a:extLst>
          </p:cNvPr>
          <p:cNvSpPr txBox="1"/>
          <p:nvPr/>
        </p:nvSpPr>
        <p:spPr>
          <a:xfrm>
            <a:off x="3312747" y="2954846"/>
            <a:ext cx="1251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聪明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3" name="yt_shape_11343"/>
          <p:cNvSpPr txBox="1"/>
          <p:nvPr/>
        </p:nvSpPr>
        <p:spPr>
          <a:xfrm>
            <a:off x="1296001" y="935999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衙役们一棍子没打到枣核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却打着了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的下巴骨。</a:t>
            </a:r>
          </a:p>
        </p:txBody>
      </p:sp>
      <p:graphicFrame>
        <p:nvGraphicFramePr>
          <p:cNvPr id="11344" name="yt_table_11344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315463"/>
              </p:ext>
            </p:extLst>
          </p:nvPr>
        </p:nvGraphicFramePr>
        <p:xfrm>
          <a:off x="1296000" y="2349995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145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县官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衙役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庄稼人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枣核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1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7ADC0F8-FDF9-F0E2-DF54-8C74B50BF2A3}"/>
              </a:ext>
            </a:extLst>
          </p:cNvPr>
          <p:cNvSpPr txBox="1"/>
          <p:nvPr/>
        </p:nvSpPr>
        <p:spPr>
          <a:xfrm>
            <a:off x="1918778" y="1529273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6" name="yt_shape_11346"/>
          <p:cNvSpPr txBox="1"/>
          <p:nvPr/>
        </p:nvSpPr>
        <p:spPr>
          <a:xfrm>
            <a:off x="1296000" y="935999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把县衙门院子的门打开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牵着牲口回到了村子。</a:t>
            </a:r>
          </a:p>
        </p:txBody>
      </p:sp>
      <p:graphicFrame>
        <p:nvGraphicFramePr>
          <p:cNvPr id="11347" name="yt_table_11347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53838"/>
              </p:ext>
            </p:extLst>
          </p:nvPr>
        </p:nvGraphicFramePr>
        <p:xfrm>
          <a:off x="1296000" y="2349995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14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庄稼人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枣核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县官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衙役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1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F4F88E2-A0F2-3E91-D937-0371768D3D9B}"/>
              </a:ext>
            </a:extLst>
          </p:cNvPr>
          <p:cNvSpPr txBox="1"/>
          <p:nvPr/>
        </p:nvSpPr>
        <p:spPr>
          <a:xfrm>
            <a:off x="2810952" y="889193"/>
            <a:ext cx="4166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全屏显示(16:9)</PresentationFormat>
  <Paragraphs>49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楷体</vt:lpstr>
      <vt:lpstr>汉语拼音</vt:lpstr>
      <vt:lpstr>Calibri</vt:lpstr>
      <vt:lpstr>黑体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