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051" r:id="rId2"/>
    <p:sldId id="1954" r:id="rId3"/>
    <p:sldId id="2065" r:id="rId4"/>
    <p:sldId id="2067" r:id="rId5"/>
    <p:sldId id="2068" r:id="rId6"/>
    <p:sldId id="2069" r:id="rId7"/>
    <p:sldId id="2070" r:id="rId8"/>
    <p:sldId id="2071" r:id="rId9"/>
    <p:sldId id="2073" r:id="rId10"/>
    <p:sldId id="2075" r:id="rId11"/>
    <p:sldId id="2076" r:id="rId12"/>
    <p:sldId id="2061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楷体" panose="02010609060101010101" pitchFamily="49" charset="-122"/>
      <p:regular r:id="rId20"/>
    </p:embeddedFont>
    <p:embeddedFont>
      <p:font typeface="汉语拼音" panose="000B0604020202020204" pitchFamily="34" charset="0"/>
      <p:regular r:id="rId21"/>
    </p:embeddedFont>
    <p:embeddedFont>
      <p:font typeface="黑体" panose="02010609060101010101" pitchFamily="49" charset="-122"/>
      <p:regular r:id="rId22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5" autoAdjust="0"/>
    <p:restoredTop sz="93824" autoAdjust="0"/>
  </p:normalViewPr>
  <p:slideViewPr>
    <p:cSldViewPr>
      <p:cViewPr varScale="1">
        <p:scale>
          <a:sx n="112" d="100"/>
          <a:sy n="112" d="100"/>
        </p:scale>
        <p:origin x="-342" y="-84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5" name="yt_shape_11185"/>
          <p:cNvSpPr txBox="1"/>
          <p:nvPr/>
        </p:nvSpPr>
        <p:spPr>
          <a:xfrm>
            <a:off x="1259632" y="1424846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8.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课文的作者是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萧红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中国女作家。原名张迺莹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代表作有《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呼兰河传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《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小城三月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《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牛车上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》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等。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93065515-86B3-D55F-64C6-E98371ECE5B1}"/>
              </a:ext>
            </a:extLst>
          </p:cNvPr>
          <p:cNvSpPr txBox="1"/>
          <p:nvPr/>
        </p:nvSpPr>
        <p:spPr>
          <a:xfrm>
            <a:off x="3936634" y="1352640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萧红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332C6A22-8496-D588-729D-B6123BB2F996}"/>
              </a:ext>
            </a:extLst>
          </p:cNvPr>
          <p:cNvSpPr txBox="1"/>
          <p:nvPr/>
        </p:nvSpPr>
        <p:spPr>
          <a:xfrm>
            <a:off x="4741496" y="1992720"/>
            <a:ext cx="196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呼兰河传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930C62E-7DD3-14BB-9732-9F8AD62B24F4}"/>
              </a:ext>
            </a:extLst>
          </p:cNvPr>
          <p:cNvSpPr txBox="1"/>
          <p:nvPr/>
        </p:nvSpPr>
        <p:spPr>
          <a:xfrm>
            <a:off x="7598995" y="1992720"/>
            <a:ext cx="8944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小城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B6A0173-3B06-E88C-238D-A2F44608847B}"/>
              </a:ext>
            </a:extLst>
          </p:cNvPr>
          <p:cNvSpPr txBox="1"/>
          <p:nvPr/>
        </p:nvSpPr>
        <p:spPr>
          <a:xfrm>
            <a:off x="1169621" y="2632800"/>
            <a:ext cx="1251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三月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2B9A199E-4C16-D385-4C32-B25E92B85255}"/>
              </a:ext>
            </a:extLst>
          </p:cNvPr>
          <p:cNvSpPr txBox="1"/>
          <p:nvPr/>
        </p:nvSpPr>
        <p:spPr>
          <a:xfrm>
            <a:off x="3312746" y="2632800"/>
            <a:ext cx="1608837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牛车上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6" name="yt_shape_11186"/>
          <p:cNvSpPr txBox="1"/>
          <p:nvPr/>
        </p:nvSpPr>
        <p:spPr>
          <a:xfrm>
            <a:off x="1259632" y="1923678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305184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99018" y="1279153"/>
            <a:ext cx="4145965" cy="1113780"/>
            <a:chOff x="2298243" y="1347614"/>
            <a:chExt cx="4145965" cy="1113780"/>
          </a:xfrm>
        </p:grpSpPr>
        <p:sp>
          <p:nvSpPr>
            <p:cNvPr id="6" name="标题 1"/>
            <p:cNvSpPr txBox="1"/>
            <p:nvPr/>
          </p:nvSpPr>
          <p:spPr>
            <a:xfrm>
              <a:off x="3233123" y="1347614"/>
              <a:ext cx="3211085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火烧云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298243" y="1541268"/>
              <a:ext cx="913207" cy="920126"/>
              <a:chOff x="2980223" y="2197504"/>
              <a:chExt cx="913207" cy="92012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223" y="2197504"/>
                <a:ext cx="913207" cy="920126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="" xmlns:a16="http://schemas.microsoft.com/office/drawing/2014/main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60761" y="2239328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24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0" name="yt_shape_11150"/>
          <p:cNvSpPr txBox="1"/>
          <p:nvPr/>
        </p:nvSpPr>
        <p:spPr>
          <a:xfrm>
            <a:off x="1331640" y="915566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1151" name="yt_shape_11151"/>
          <p:cNvSpPr txBox="1"/>
          <p:nvPr/>
        </p:nvSpPr>
        <p:spPr>
          <a:xfrm>
            <a:off x="1331639" y="2177198"/>
            <a:ext cx="3063339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1962084" algn="l"/>
                <a:tab pos="3564168" algn="l"/>
                <a:tab pos="5170731" algn="l"/>
                <a:tab pos="6417294" algn="l"/>
              </a:tabLst>
            </a:pP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红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彤彤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金灿灿</a:t>
            </a:r>
          </a:p>
        </p:txBody>
      </p:sp>
      <p:sp>
        <p:nvSpPr>
          <p:cNvPr id="11152" name="yt_shape_11152"/>
          <p:cNvSpPr txBox="1"/>
          <p:nvPr/>
        </p:nvSpPr>
        <p:spPr>
          <a:xfrm>
            <a:off x="1331639" y="2800515"/>
            <a:ext cx="4320413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1962084" algn="l"/>
                <a:tab pos="3564168" algn="l"/>
                <a:tab pos="5170731" algn="l"/>
                <a:tab pos="641729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两三秒钟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凶猛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庙门</a:t>
            </a:r>
          </a:p>
        </p:txBody>
      </p:sp>
      <p:sp>
        <p:nvSpPr>
          <p:cNvPr id="11153" name="yt_shape_11153"/>
          <p:cNvSpPr txBox="1"/>
          <p:nvPr/>
        </p:nvSpPr>
        <p:spPr>
          <a:xfrm>
            <a:off x="1331639" y="3423832"/>
            <a:ext cx="2702663" cy="5725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1962084" algn="l"/>
                <a:tab pos="3564168" algn="l"/>
                <a:tab pos="5170731" algn="l"/>
                <a:tab pos="6417294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威武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镇静</a:t>
            </a:r>
          </a:p>
        </p:txBody>
      </p:sp>
      <p:pic>
        <p:nvPicPr>
          <p:cNvPr id="2" name="yt_image_11154">
            <a:extLst>
              <a:ext uri="{FF2B5EF4-FFF2-40B4-BE49-F238E27FC236}">
                <a16:creationId xmlns="" xmlns:a16="http://schemas.microsoft.com/office/drawing/2014/main" id="{D81A325B-390E-B595-F044-689C077BA42D}"/>
              </a:ext>
              <a:ext uri="">
                <a16:creationId xmlns:a16="http://schemas.microsoft.com/office/drawing/2014/main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721" y="2344552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t_shape_11156">
            <a:extLst>
              <a:ext uri="{FF2B5EF4-FFF2-40B4-BE49-F238E27FC236}">
                <a16:creationId xmlns="" xmlns:a16="http://schemas.microsoft.com/office/drawing/2014/main" id="{8E015E61-2C19-590C-6AA5-24475B877B87}"/>
              </a:ext>
            </a:extLst>
          </p:cNvPr>
          <p:cNvSpPr txBox="1"/>
          <p:nvPr/>
        </p:nvSpPr>
        <p:spPr>
          <a:xfrm>
            <a:off x="7271577" y="3450435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24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7" name="yt_shape_11157"/>
          <p:cNvSpPr txBox="1"/>
          <p:nvPr/>
        </p:nvSpPr>
        <p:spPr>
          <a:xfrm>
            <a:off x="1296000" y="935999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读一读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连一连。</a:t>
            </a:r>
          </a:p>
        </p:txBody>
      </p:sp>
      <p:pic>
        <p:nvPicPr>
          <p:cNvPr id="11158" name="yt_image_11158">
            <a:extLst>
              <a:ext uri="">
                <a16:creationId xmlns:a16="http://schemas.microsoft.com/office/drawing/2014/main" xmlns:a14="http://schemas.microsoft.com/office/drawing/2010/main" xmlns="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6000" y="1703665"/>
            <a:ext cx="7130974" cy="143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6D75D148-6F45-CBF8-365C-B4F28C45594C}"/>
              </a:ext>
            </a:extLst>
          </p:cNvPr>
          <p:cNvCxnSpPr>
            <a:cxnSpLocks/>
          </p:cNvCxnSpPr>
          <p:nvPr/>
        </p:nvCxnSpPr>
        <p:spPr>
          <a:xfrm>
            <a:off x="1907704" y="2067694"/>
            <a:ext cx="1944216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89D0CDAE-ED6D-F308-05EA-1BCB7FA2D2B4}"/>
              </a:ext>
            </a:extLst>
          </p:cNvPr>
          <p:cNvCxnSpPr>
            <a:cxnSpLocks/>
          </p:cNvCxnSpPr>
          <p:nvPr/>
        </p:nvCxnSpPr>
        <p:spPr>
          <a:xfrm>
            <a:off x="2908324" y="1995686"/>
            <a:ext cx="4111948" cy="720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66BDA16B-B541-EAE6-907C-B353DFD677D9}"/>
              </a:ext>
            </a:extLst>
          </p:cNvPr>
          <p:cNvCxnSpPr>
            <a:cxnSpLocks/>
          </p:cNvCxnSpPr>
          <p:nvPr/>
        </p:nvCxnSpPr>
        <p:spPr>
          <a:xfrm>
            <a:off x="4314215" y="2059243"/>
            <a:ext cx="3786177" cy="7473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F8C33F58-D822-6F02-CCB0-9BF8A5A275BE}"/>
              </a:ext>
            </a:extLst>
          </p:cNvPr>
          <p:cNvCxnSpPr>
            <a:cxnSpLocks/>
          </p:cNvCxnSpPr>
          <p:nvPr/>
        </p:nvCxnSpPr>
        <p:spPr>
          <a:xfrm flipH="1">
            <a:off x="1828204" y="2059243"/>
            <a:ext cx="3298979" cy="6565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07DDE3A9-852D-6D43-959F-8F55A9C7D40E}"/>
              </a:ext>
            </a:extLst>
          </p:cNvPr>
          <p:cNvCxnSpPr>
            <a:cxnSpLocks/>
          </p:cNvCxnSpPr>
          <p:nvPr/>
        </p:nvCxnSpPr>
        <p:spPr>
          <a:xfrm flipH="1">
            <a:off x="2742491" y="2027464"/>
            <a:ext cx="5357901" cy="7603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EE1E7225-C012-ABE9-B26D-7BB645C6C64A}"/>
              </a:ext>
            </a:extLst>
          </p:cNvPr>
          <p:cNvCxnSpPr>
            <a:cxnSpLocks/>
          </p:cNvCxnSpPr>
          <p:nvPr/>
        </p:nvCxnSpPr>
        <p:spPr>
          <a:xfrm flipH="1">
            <a:off x="5940152" y="2047579"/>
            <a:ext cx="134775" cy="716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BF9B16FE-55D5-9A8A-7320-9376E98CCC12}"/>
              </a:ext>
            </a:extLst>
          </p:cNvPr>
          <p:cNvCxnSpPr>
            <a:cxnSpLocks/>
          </p:cNvCxnSpPr>
          <p:nvPr/>
        </p:nvCxnSpPr>
        <p:spPr>
          <a:xfrm flipH="1">
            <a:off x="4932040" y="1943167"/>
            <a:ext cx="1977674" cy="8427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" name="yt_shape_11162"/>
          <p:cNvSpPr txBox="1"/>
          <p:nvPr/>
        </p:nvSpPr>
        <p:spPr>
          <a:xfrm>
            <a:off x="1296000" y="935999"/>
            <a:ext cx="531876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把下面多音字的读音补充完整。</a:t>
            </a:r>
          </a:p>
        </p:txBody>
      </p:sp>
      <p:sp>
        <p:nvSpPr>
          <p:cNvPr id="11163" name="yt_shape_11163"/>
          <p:cNvSpPr txBox="1"/>
          <p:nvPr/>
        </p:nvSpPr>
        <p:spPr>
          <a:xfrm>
            <a:off x="1296000" y="1551301"/>
            <a:ext cx="6028895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模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ú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样　　模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ó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范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4546FDF3-DD64-2392-4AA7-1F40C74E11F1}"/>
              </a:ext>
            </a:extLst>
          </p:cNvPr>
          <p:cNvSpPr txBox="1"/>
          <p:nvPr/>
        </p:nvSpPr>
        <p:spPr>
          <a:xfrm>
            <a:off x="2574414" y="1479095"/>
            <a:ext cx="73571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ú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97B1CF2-991F-53C4-B6DC-795C1896DF6E}"/>
              </a:ext>
            </a:extLst>
          </p:cNvPr>
          <p:cNvSpPr txBox="1"/>
          <p:nvPr/>
        </p:nvSpPr>
        <p:spPr>
          <a:xfrm>
            <a:off x="5927214" y="1479095"/>
            <a:ext cx="7150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2"/>
                <a:cs typeface="汉语拼音" pitchFamily="34" charset="0"/>
              </a:rPr>
              <a:t>ó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汉语拼音" pitchFamily="34" charset="0"/>
                <a:ea typeface="宋体" pitchFamily="14"/>
                <a:cs typeface="汉语拼音" pitchFamily="34" charset="0"/>
              </a:rPr>
              <a:t>　</a:t>
            </a:r>
            <a:endParaRPr lang="zh-CN" altLang="en-US" dirty="0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4" name="yt_shape_11164"/>
          <p:cNvSpPr txBox="1"/>
          <p:nvPr/>
        </p:nvSpPr>
        <p:spPr>
          <a:xfrm>
            <a:off x="1187624" y="1146116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看拼音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写词语。</a:t>
            </a:r>
          </a:p>
        </p:txBody>
      </p:sp>
      <p:sp>
        <p:nvSpPr>
          <p:cNvPr id="11165" name="yt_shape_11165"/>
          <p:cNvSpPr txBox="1"/>
          <p:nvPr/>
        </p:nvSpPr>
        <p:spPr>
          <a:xfrm>
            <a:off x="1187624" y="1761418"/>
            <a:ext cx="1870705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xiōng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měng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11167" name="yt_shape_11167"/>
          <p:cNvSpPr txBox="1"/>
          <p:nvPr/>
        </p:nvSpPr>
        <p:spPr>
          <a:xfrm>
            <a:off x="3336688" y="1770544"/>
            <a:ext cx="1386598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wēi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wǔ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11169" name="yt_shape_11169"/>
          <p:cNvSpPr txBox="1"/>
          <p:nvPr/>
        </p:nvSpPr>
        <p:spPr>
          <a:xfrm>
            <a:off x="5158228" y="1786379"/>
            <a:ext cx="1633460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miào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mén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cxnSp>
        <p:nvCxnSpPr>
          <p:cNvPr id="2" name="直接连接符 13">
            <a:extLst>
              <a:ext uri="{FF2B5EF4-FFF2-40B4-BE49-F238E27FC236}">
                <a16:creationId xmlns="" xmlns:a16="http://schemas.microsoft.com/office/drawing/2014/main" id="{84E770FE-E1B3-0F4F-1968-90D67CB3332C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6314732" y="2413105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15">
            <a:extLst>
              <a:ext uri="{FF2B5EF4-FFF2-40B4-BE49-F238E27FC236}">
                <a16:creationId xmlns="" xmlns:a16="http://schemas.microsoft.com/office/drawing/2014/main" id="{E0218A4D-5DBB-6379-0946-D07B3A77E0B2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5954732" y="2773105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13">
            <a:extLst>
              <a:ext uri="{FF2B5EF4-FFF2-40B4-BE49-F238E27FC236}">
                <a16:creationId xmlns="" xmlns:a16="http://schemas.microsoft.com/office/drawing/2014/main" id="{38C5DF69-CAB8-CB9B-F4E8-02834736064D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6314732" y="2413105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15">
            <a:extLst>
              <a:ext uri="{FF2B5EF4-FFF2-40B4-BE49-F238E27FC236}">
                <a16:creationId xmlns="" xmlns:a16="http://schemas.microsoft.com/office/drawing/2014/main" id="{EE42FE06-70BF-F16C-02C3-C387EA34A975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5954732" y="2773105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13">
            <a:extLst>
              <a:ext uri="{FF2B5EF4-FFF2-40B4-BE49-F238E27FC236}">
                <a16:creationId xmlns="" xmlns:a16="http://schemas.microsoft.com/office/drawing/2014/main" id="{0653B0FF-F4CF-2A66-C896-A00214BA6B99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5594732" y="2413105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15">
            <a:extLst>
              <a:ext uri="{FF2B5EF4-FFF2-40B4-BE49-F238E27FC236}">
                <a16:creationId xmlns="" xmlns:a16="http://schemas.microsoft.com/office/drawing/2014/main" id="{2FC48CF9-6973-90BB-CF78-DA38953B684B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5234732" y="2773105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11">
            <a:extLst>
              <a:ext uri="{FF2B5EF4-FFF2-40B4-BE49-F238E27FC236}">
                <a16:creationId xmlns="" xmlns:a16="http://schemas.microsoft.com/office/drawing/2014/main" id="{D5F3AA0F-28AB-3902-F820-6EF901C89D64}"/>
              </a:ext>
            </a:extLst>
          </p:cNvPr>
          <p:cNvSpPr>
            <a:spLocks noChangeAspect="1"/>
          </p:cNvSpPr>
          <p:nvPr/>
        </p:nvSpPr>
        <p:spPr>
          <a:xfrm>
            <a:off x="5234732" y="2413105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呈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CB117523-82B2-9447-9E5A-DA002ED3ECCB}"/>
              </a:ext>
            </a:extLst>
          </p:cNvPr>
          <p:cNvCxnSpPr>
            <a:stCxn id="11" idx="0"/>
            <a:endCxn id="11" idx="2"/>
          </p:cNvCxnSpPr>
          <p:nvPr/>
        </p:nvCxnSpPr>
        <p:spPr>
          <a:xfrm>
            <a:off x="6314732" y="2413105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4779594B-F74D-307B-AECE-07B4F9383C55}"/>
              </a:ext>
            </a:extLst>
          </p:cNvPr>
          <p:cNvCxnSpPr>
            <a:stCxn id="11" idx="1"/>
            <a:endCxn id="11" idx="3"/>
          </p:cNvCxnSpPr>
          <p:nvPr/>
        </p:nvCxnSpPr>
        <p:spPr>
          <a:xfrm>
            <a:off x="5954732" y="2773105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97D3FEA0-C56E-A124-420B-5E9E7003E3E5}"/>
              </a:ext>
            </a:extLst>
          </p:cNvPr>
          <p:cNvSpPr>
            <a:spLocks noChangeAspect="1"/>
          </p:cNvSpPr>
          <p:nvPr/>
        </p:nvSpPr>
        <p:spPr>
          <a:xfrm>
            <a:off x="5954732" y="2413105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现</a:t>
            </a:r>
          </a:p>
        </p:txBody>
      </p:sp>
      <p:cxnSp>
        <p:nvCxnSpPr>
          <p:cNvPr id="12" name="直接连接符 13">
            <a:extLst>
              <a:ext uri="{FF2B5EF4-FFF2-40B4-BE49-F238E27FC236}">
                <a16:creationId xmlns="" xmlns:a16="http://schemas.microsoft.com/office/drawing/2014/main" id="{FD6274EB-6B5A-C69C-7DB7-B0AE8FA828D0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2346132" y="241868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5">
            <a:extLst>
              <a:ext uri="{FF2B5EF4-FFF2-40B4-BE49-F238E27FC236}">
                <a16:creationId xmlns="" xmlns:a16="http://schemas.microsoft.com/office/drawing/2014/main" id="{41AFE962-F94D-2618-EE73-90D8803B438A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1986132" y="277868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="" xmlns:a16="http://schemas.microsoft.com/office/drawing/2014/main" id="{C6FE6AB2-E37D-27A4-64FE-7E06DB280D4B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2346132" y="241868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5">
            <a:extLst>
              <a:ext uri="{FF2B5EF4-FFF2-40B4-BE49-F238E27FC236}">
                <a16:creationId xmlns="" xmlns:a16="http://schemas.microsoft.com/office/drawing/2014/main" id="{09A4971F-85BA-56C0-08B2-D1B2603DDCE9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1986132" y="277868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3">
            <a:extLst>
              <a:ext uri="{FF2B5EF4-FFF2-40B4-BE49-F238E27FC236}">
                <a16:creationId xmlns="" xmlns:a16="http://schemas.microsoft.com/office/drawing/2014/main" id="{64853A2A-C0A3-1004-D11E-F51AB47E52C2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1626132" y="241868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5">
            <a:extLst>
              <a:ext uri="{FF2B5EF4-FFF2-40B4-BE49-F238E27FC236}">
                <a16:creationId xmlns="" xmlns:a16="http://schemas.microsoft.com/office/drawing/2014/main" id="{C5D823E2-26DE-692E-5740-66D922139836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1266132" y="277868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矩形 11">
            <a:extLst>
              <a:ext uri="{FF2B5EF4-FFF2-40B4-BE49-F238E27FC236}">
                <a16:creationId xmlns="" xmlns:a16="http://schemas.microsoft.com/office/drawing/2014/main" id="{C8E89246-1C36-A84B-D7C3-F3189D037C32}"/>
              </a:ext>
            </a:extLst>
          </p:cNvPr>
          <p:cNvSpPr>
            <a:spLocks noChangeAspect="1"/>
          </p:cNvSpPr>
          <p:nvPr/>
        </p:nvSpPr>
        <p:spPr>
          <a:xfrm>
            <a:off x="1266132" y="241868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呈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01095582-3E9F-4FB3-C81F-6DA1A02E89CE}"/>
              </a:ext>
            </a:extLst>
          </p:cNvPr>
          <p:cNvCxnSpPr>
            <a:stCxn id="21" idx="0"/>
            <a:endCxn id="21" idx="2"/>
          </p:cNvCxnSpPr>
          <p:nvPr/>
        </p:nvCxnSpPr>
        <p:spPr>
          <a:xfrm>
            <a:off x="2346132" y="2418688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="" xmlns:a16="http://schemas.microsoft.com/office/drawing/2014/main" id="{AFB1B7EF-2AF1-DF3F-E174-D638A654E8AF}"/>
              </a:ext>
            </a:extLst>
          </p:cNvPr>
          <p:cNvCxnSpPr>
            <a:stCxn id="21" idx="1"/>
            <a:endCxn id="21" idx="3"/>
          </p:cNvCxnSpPr>
          <p:nvPr/>
        </p:nvCxnSpPr>
        <p:spPr>
          <a:xfrm>
            <a:off x="1986132" y="2778688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EE3CA0BA-1BD3-8096-E8ED-69F9559C3A7C}"/>
              </a:ext>
            </a:extLst>
          </p:cNvPr>
          <p:cNvSpPr>
            <a:spLocks noChangeAspect="1"/>
          </p:cNvSpPr>
          <p:nvPr/>
        </p:nvSpPr>
        <p:spPr>
          <a:xfrm>
            <a:off x="1986132" y="241868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现</a:t>
            </a:r>
          </a:p>
        </p:txBody>
      </p:sp>
      <p:cxnSp>
        <p:nvCxnSpPr>
          <p:cNvPr id="22" name="直接连接符 13">
            <a:extLst>
              <a:ext uri="{FF2B5EF4-FFF2-40B4-BE49-F238E27FC236}">
                <a16:creationId xmlns="" xmlns:a16="http://schemas.microsoft.com/office/drawing/2014/main" id="{CCD5168C-2480-F584-E74B-D3679205BD4E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4391496" y="242781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15">
            <a:extLst>
              <a:ext uri="{FF2B5EF4-FFF2-40B4-BE49-F238E27FC236}">
                <a16:creationId xmlns="" xmlns:a16="http://schemas.microsoft.com/office/drawing/2014/main" id="{BF3453A1-880E-C2E8-B5A9-3E16E8EBA63A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4031496" y="278781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13">
            <a:extLst>
              <a:ext uri="{FF2B5EF4-FFF2-40B4-BE49-F238E27FC236}">
                <a16:creationId xmlns="" xmlns:a16="http://schemas.microsoft.com/office/drawing/2014/main" id="{19855ADF-733D-6E45-28B9-5DDE9CF4766E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4391496" y="242781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15">
            <a:extLst>
              <a:ext uri="{FF2B5EF4-FFF2-40B4-BE49-F238E27FC236}">
                <a16:creationId xmlns="" xmlns:a16="http://schemas.microsoft.com/office/drawing/2014/main" id="{7259DC75-D3B9-5C76-595F-27CBFE78E71D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4031496" y="278781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13">
            <a:extLst>
              <a:ext uri="{FF2B5EF4-FFF2-40B4-BE49-F238E27FC236}">
                <a16:creationId xmlns="" xmlns:a16="http://schemas.microsoft.com/office/drawing/2014/main" id="{D1B0BD93-3FDA-B026-1999-515DCE619654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3671496" y="242781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15">
            <a:extLst>
              <a:ext uri="{FF2B5EF4-FFF2-40B4-BE49-F238E27FC236}">
                <a16:creationId xmlns="" xmlns:a16="http://schemas.microsoft.com/office/drawing/2014/main" id="{15C11F0D-2BB5-679C-1909-C7304AF1F0F3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3311496" y="278781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矩形 11">
            <a:extLst>
              <a:ext uri="{FF2B5EF4-FFF2-40B4-BE49-F238E27FC236}">
                <a16:creationId xmlns="" xmlns:a16="http://schemas.microsoft.com/office/drawing/2014/main" id="{162656C1-B976-FC5E-7E85-AA2E27B4F95A}"/>
              </a:ext>
            </a:extLst>
          </p:cNvPr>
          <p:cNvSpPr>
            <a:spLocks noChangeAspect="1"/>
          </p:cNvSpPr>
          <p:nvPr/>
        </p:nvSpPr>
        <p:spPr>
          <a:xfrm>
            <a:off x="3311496" y="242781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呈</a:t>
            </a:r>
          </a:p>
        </p:txBody>
      </p: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535EDE9B-222A-2E46-BEDE-7A173F12D28E}"/>
              </a:ext>
            </a:extLst>
          </p:cNvPr>
          <p:cNvCxnSpPr>
            <a:stCxn id="31" idx="0"/>
            <a:endCxn id="31" idx="2"/>
          </p:cNvCxnSpPr>
          <p:nvPr/>
        </p:nvCxnSpPr>
        <p:spPr>
          <a:xfrm>
            <a:off x="4391496" y="2427814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="" xmlns:a16="http://schemas.microsoft.com/office/drawing/2014/main" id="{CF790D0C-CBBF-0386-077C-3821087FA9A6}"/>
              </a:ext>
            </a:extLst>
          </p:cNvPr>
          <p:cNvCxnSpPr>
            <a:stCxn id="31" idx="1"/>
            <a:endCxn id="31" idx="3"/>
          </p:cNvCxnSpPr>
          <p:nvPr/>
        </p:nvCxnSpPr>
        <p:spPr>
          <a:xfrm>
            <a:off x="4031496" y="2787814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="" xmlns:a16="http://schemas.microsoft.com/office/drawing/2014/main" id="{0E84B6B0-6CFC-D6E4-7133-8D7584406189}"/>
              </a:ext>
            </a:extLst>
          </p:cNvPr>
          <p:cNvSpPr>
            <a:spLocks noChangeAspect="1"/>
          </p:cNvSpPr>
          <p:nvPr/>
        </p:nvSpPr>
        <p:spPr>
          <a:xfrm>
            <a:off x="4031496" y="242781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现</a:t>
            </a:r>
          </a:p>
        </p:txBody>
      </p:sp>
      <p:cxnSp>
        <p:nvCxnSpPr>
          <p:cNvPr id="32" name="直接连接符 13">
            <a:extLst>
              <a:ext uri="{FF2B5EF4-FFF2-40B4-BE49-F238E27FC236}">
                <a16:creationId xmlns="" xmlns:a16="http://schemas.microsoft.com/office/drawing/2014/main" id="{440E3BBF-5B5E-ED61-5D56-60C6586B028B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8209770" y="24218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15">
            <a:extLst>
              <a:ext uri="{FF2B5EF4-FFF2-40B4-BE49-F238E27FC236}">
                <a16:creationId xmlns="" xmlns:a16="http://schemas.microsoft.com/office/drawing/2014/main" id="{92F07B63-6B33-7F75-F96E-8667A292AA8F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7849770" y="27818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13">
            <a:extLst>
              <a:ext uri="{FF2B5EF4-FFF2-40B4-BE49-F238E27FC236}">
                <a16:creationId xmlns="" xmlns:a16="http://schemas.microsoft.com/office/drawing/2014/main" id="{C7011903-90C9-4B4E-D58F-0DD41CA1C8C1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8209770" y="24218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连接符 15">
            <a:extLst>
              <a:ext uri="{FF2B5EF4-FFF2-40B4-BE49-F238E27FC236}">
                <a16:creationId xmlns="" xmlns:a16="http://schemas.microsoft.com/office/drawing/2014/main" id="{C140BBAC-77AC-64AE-4F0A-00349971EE4F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7849770" y="27818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连接符 13">
            <a:extLst>
              <a:ext uri="{FF2B5EF4-FFF2-40B4-BE49-F238E27FC236}">
                <a16:creationId xmlns="" xmlns:a16="http://schemas.microsoft.com/office/drawing/2014/main" id="{5EBBAF7B-A8AC-922F-6627-3D9D01A472E1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7489770" y="24218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15">
            <a:extLst>
              <a:ext uri="{FF2B5EF4-FFF2-40B4-BE49-F238E27FC236}">
                <a16:creationId xmlns="" xmlns:a16="http://schemas.microsoft.com/office/drawing/2014/main" id="{4DBC2C5C-3192-473C-CEB3-03A4F0555BCF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7129770" y="27818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矩形 11">
            <a:extLst>
              <a:ext uri="{FF2B5EF4-FFF2-40B4-BE49-F238E27FC236}">
                <a16:creationId xmlns="" xmlns:a16="http://schemas.microsoft.com/office/drawing/2014/main" id="{F1F21C5D-6941-CBDF-5218-D9273A4C8685}"/>
              </a:ext>
            </a:extLst>
          </p:cNvPr>
          <p:cNvSpPr>
            <a:spLocks noChangeAspect="1"/>
          </p:cNvSpPr>
          <p:nvPr/>
        </p:nvSpPr>
        <p:spPr>
          <a:xfrm>
            <a:off x="7129770" y="24218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呈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="" xmlns:a16="http://schemas.microsoft.com/office/drawing/2014/main" id="{72BC429A-148C-FF0F-1665-20EE29B46D06}"/>
              </a:ext>
            </a:extLst>
          </p:cNvPr>
          <p:cNvCxnSpPr>
            <a:stCxn id="41" idx="0"/>
            <a:endCxn id="41" idx="2"/>
          </p:cNvCxnSpPr>
          <p:nvPr/>
        </p:nvCxnSpPr>
        <p:spPr>
          <a:xfrm>
            <a:off x="8209770" y="2421867"/>
            <a:ext cx="0" cy="72000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="" xmlns:a16="http://schemas.microsoft.com/office/drawing/2014/main" id="{159260A2-1FA4-4FB5-DCFE-CAE306FE5C78}"/>
              </a:ext>
            </a:extLst>
          </p:cNvPr>
          <p:cNvCxnSpPr>
            <a:stCxn id="41" idx="1"/>
            <a:endCxn id="41" idx="3"/>
          </p:cNvCxnSpPr>
          <p:nvPr/>
        </p:nvCxnSpPr>
        <p:spPr>
          <a:xfrm>
            <a:off x="7849770" y="2781867"/>
            <a:ext cx="72000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EF1B2BBF-669B-CD19-B0D0-75AE5FCAC744}"/>
              </a:ext>
            </a:extLst>
          </p:cNvPr>
          <p:cNvSpPr>
            <a:spLocks noChangeAspect="1"/>
          </p:cNvSpPr>
          <p:nvPr/>
        </p:nvSpPr>
        <p:spPr>
          <a:xfrm>
            <a:off x="7849770" y="2421867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现</a:t>
            </a:r>
          </a:p>
        </p:txBody>
      </p:sp>
      <p:sp>
        <p:nvSpPr>
          <p:cNvPr id="42" name="yt_shape_11171">
            <a:extLst>
              <a:ext uri="{FF2B5EF4-FFF2-40B4-BE49-F238E27FC236}">
                <a16:creationId xmlns="" xmlns:a16="http://schemas.microsoft.com/office/drawing/2014/main" id="{A59E5DFE-12B3-91B9-D218-59CB3BE7D6A2}"/>
              </a:ext>
            </a:extLst>
          </p:cNvPr>
          <p:cNvSpPr txBox="1"/>
          <p:nvPr/>
        </p:nvSpPr>
        <p:spPr>
          <a:xfrm>
            <a:off x="7089190" y="1788963"/>
            <a:ext cx="1524456" cy="5665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zhèn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 </a:t>
            </a:r>
            <a:r>
              <a:rPr lang="en-US" altLang="zh-CN" sz="2800" b="1" i="0" u="none" dirty="0" err="1" smtClean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jìng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汉语拼音" pitchFamily="34" charset="0"/>
              <a:ea typeface="宋体" pitchFamily="12"/>
              <a:cs typeface="汉语拼音" pitchFamily="34" charset="0"/>
            </a:endParaRPr>
          </a:p>
        </p:txBody>
      </p:sp>
      <p:sp>
        <p:nvSpPr>
          <p:cNvPr id="11166" name="yt_shape_11166"/>
          <p:cNvSpPr txBox="1"/>
          <p:nvPr/>
        </p:nvSpPr>
        <p:spPr>
          <a:xfrm>
            <a:off x="1355854" y="2498888"/>
            <a:ext cx="128560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凶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猛</a:t>
            </a:r>
          </a:p>
        </p:txBody>
      </p:sp>
      <p:sp>
        <p:nvSpPr>
          <p:cNvPr id="11168" name="yt_shape_11168"/>
          <p:cNvSpPr txBox="1"/>
          <p:nvPr/>
        </p:nvSpPr>
        <p:spPr>
          <a:xfrm>
            <a:off x="3389588" y="2517552"/>
            <a:ext cx="128560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威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武</a:t>
            </a:r>
          </a:p>
        </p:txBody>
      </p:sp>
      <p:sp>
        <p:nvSpPr>
          <p:cNvPr id="11170" name="yt_shape_11170"/>
          <p:cNvSpPr txBox="1"/>
          <p:nvPr/>
        </p:nvSpPr>
        <p:spPr>
          <a:xfrm>
            <a:off x="5311928" y="2482852"/>
            <a:ext cx="128560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庙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门</a:t>
            </a:r>
          </a:p>
        </p:txBody>
      </p:sp>
      <p:sp>
        <p:nvSpPr>
          <p:cNvPr id="43" name="yt_shape_11172">
            <a:extLst>
              <a:ext uri="{FF2B5EF4-FFF2-40B4-BE49-F238E27FC236}">
                <a16:creationId xmlns="" xmlns:a16="http://schemas.microsoft.com/office/drawing/2014/main" id="{A9839B85-BB57-E5D4-0D9C-D0E30A7CF2B7}"/>
              </a:ext>
            </a:extLst>
          </p:cNvPr>
          <p:cNvSpPr txBox="1"/>
          <p:nvPr/>
        </p:nvSpPr>
        <p:spPr>
          <a:xfrm>
            <a:off x="7214995" y="2500382"/>
            <a:ext cx="1285608" cy="6155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/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镇</a:t>
            </a:r>
            <a:r>
              <a:rPr lang="en-US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  </a:t>
            </a:r>
            <a:r>
              <a:rPr lang="zh-CN" altLang="zh-CN" sz="4000" b="1" i="0" u="none" dirty="0">
                <a:solidFill>
                  <a:srgbClr val="FF0000"/>
                </a:solidFill>
                <a:effectLst/>
                <a:latin typeface="Times New Roman" pitchFamily="12"/>
                <a:ea typeface="楷体" pitchFamily="12"/>
                <a:cs typeface="宋体" pitchFamily="12"/>
              </a:rPr>
              <a:t>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6" grpId="0" build="allAtOnce"/>
      <p:bldP spid="11168" grpId="0" build="allAtOnce"/>
      <p:bldP spid="11170" grpId="0" build="allAtOnce"/>
      <p:bldP spid="4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3" name="yt_shape_11173"/>
          <p:cNvSpPr txBox="1"/>
          <p:nvPr/>
        </p:nvSpPr>
        <p:spPr>
          <a:xfrm>
            <a:off x="1187624" y="195486"/>
            <a:ext cx="531876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为下面的词语选择正确的含义。</a:t>
            </a:r>
          </a:p>
        </p:txBody>
      </p:sp>
      <p:sp>
        <p:nvSpPr>
          <p:cNvPr id="11174" name="yt_shape_11174"/>
          <p:cNvSpPr txBox="1"/>
          <p:nvPr/>
        </p:nvSpPr>
        <p:spPr>
          <a:xfrm>
            <a:off x="1187624" y="810788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笑盈盈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恍恍惚惚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威武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	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沉静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D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graphicFrame>
        <p:nvGraphicFramePr>
          <p:cNvPr id="11175" name="yt_table_11175" title="H_176.08">
            <a:extLst>
              <a:ext uri="{FF2B5EF4-FFF2-40B4-BE49-F238E27FC236}">
                <a16:creationId xmlns=""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709958"/>
              </p:ext>
            </p:extLst>
          </p:nvPr>
        </p:nvGraphicFramePr>
        <p:xfrm>
          <a:off x="1187624" y="2139702"/>
          <a:ext cx="6149975" cy="2560320"/>
        </p:xfrm>
        <a:graphic>
          <a:graphicData uri="http://schemas.openxmlformats.org/drawingml/2006/table">
            <a:tbl>
              <a:tblPr/>
              <a:tblGrid>
                <a:gridCol w="6149975">
                  <a:extLst>
                    <a:ext uri="{9D8B030D-6E8A-4147-A177-3AD203B41FA5}">
                      <a16:colId xmlns="" xmlns:a16="http://schemas.microsoft.com/office/drawing/2014/main" val="10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神志不清、迷惘的状态。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威严有力。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形容满面笑容的样子。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楷体" pitchFamily="12"/>
                          <a:ea typeface="宋体" pitchFamily="12"/>
                          <a:cs typeface="宋体" pitchFamily="12"/>
                        </a:rPr>
                        <a:t>（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性格、心情、神色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楷体" pitchFamily="12"/>
                          <a:ea typeface="宋体" pitchFamily="12"/>
                          <a:cs typeface="宋体" pitchFamily="12"/>
                        </a:rPr>
                        <a:t>）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安静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楷体" pitchFamily="12"/>
                          <a:ea typeface="宋体" pitchFamily="12"/>
                          <a:cs typeface="宋体" pitchFamily="12"/>
                        </a:rPr>
                        <a:t>，</a:t>
                      </a:r>
                      <a:r>
                        <a:rPr lang="zh-CN" altLang="zh-CN" sz="2800" b="1" i="0" u="none" dirty="0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平静。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87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C14B64EB-D7D5-7249-124F-3F7B18E19767}"/>
              </a:ext>
            </a:extLst>
          </p:cNvPr>
          <p:cNvSpPr txBox="1"/>
          <p:nvPr/>
        </p:nvSpPr>
        <p:spPr>
          <a:xfrm>
            <a:off x="2881963" y="763982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8AA5589-E195-723C-3541-30FA213A9EC2}"/>
              </a:ext>
            </a:extLst>
          </p:cNvPr>
          <p:cNvSpPr txBox="1"/>
          <p:nvPr/>
        </p:nvSpPr>
        <p:spPr>
          <a:xfrm>
            <a:off x="6588224" y="763982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EF4276C8-A838-C13F-7ACB-2E3669CA251C}"/>
              </a:ext>
            </a:extLst>
          </p:cNvPr>
          <p:cNvSpPr txBox="1"/>
          <p:nvPr/>
        </p:nvSpPr>
        <p:spPr>
          <a:xfrm>
            <a:off x="2499497" y="1374493"/>
            <a:ext cx="4166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E302066-5976-C1F7-0573-67C04CEE82EA}"/>
              </a:ext>
            </a:extLst>
          </p:cNvPr>
          <p:cNvSpPr txBox="1"/>
          <p:nvPr/>
        </p:nvSpPr>
        <p:spPr>
          <a:xfrm>
            <a:off x="5948684" y="1374493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9" name="yt_shape_11179"/>
          <p:cNvSpPr txBox="1"/>
          <p:nvPr/>
        </p:nvSpPr>
        <p:spPr>
          <a:xfrm>
            <a:off x="1296001" y="1551301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课文以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时间推移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为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线索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重点写了火烧云的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形状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和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颜色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变化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极多、极快。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000D8A5E-5444-F69F-6E8B-A25F5BDF0341}"/>
              </a:ext>
            </a:extLst>
          </p:cNvPr>
          <p:cNvSpPr txBox="1"/>
          <p:nvPr/>
        </p:nvSpPr>
        <p:spPr>
          <a:xfrm>
            <a:off x="2901440" y="1479095"/>
            <a:ext cx="1966024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时间推移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F91286E2-5295-840F-B539-DF505D15A7C8}"/>
              </a:ext>
            </a:extLst>
          </p:cNvPr>
          <p:cNvSpPr txBox="1"/>
          <p:nvPr/>
        </p:nvSpPr>
        <p:spPr>
          <a:xfrm>
            <a:off x="2277553" y="2119175"/>
            <a:ext cx="1251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形状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5ED7F586-BEF1-951C-3E02-70D7B3C268E1}"/>
              </a:ext>
            </a:extLst>
          </p:cNvPr>
          <p:cNvSpPr txBox="1"/>
          <p:nvPr/>
        </p:nvSpPr>
        <p:spPr>
          <a:xfrm>
            <a:off x="4063490" y="2119175"/>
            <a:ext cx="1251649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颜色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0" name="yt_shape_11180"/>
          <p:cNvSpPr txBox="1"/>
          <p:nvPr/>
        </p:nvSpPr>
        <p:spPr>
          <a:xfrm>
            <a:off x="1296001" y="1037778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7.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火烧云变化了好几种动物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有马、大狗和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spc="150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spc="150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spc="150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</a:p>
        </p:txBody>
      </p:sp>
      <p:graphicFrame>
        <p:nvGraphicFramePr>
          <p:cNvPr id="11181" name="yt_table_11181" title="H_88.04">
            <a:extLst>
              <a:ext uri="{FF2B5EF4-FFF2-40B4-BE49-F238E27FC236}">
                <a16:creationId xmlns="" xmlns:a16="http://schemas.microsoft.com/office/drawing/2014/main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410057"/>
              </p:ext>
            </p:extLst>
          </p:nvPr>
        </p:nvGraphicFramePr>
        <p:xfrm>
          <a:off x="1296000" y="2349995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="" xmlns:a16="http://schemas.microsoft.com/office/drawing/2014/main" val="10110"/>
                    </a:ext>
                  </a:extLst>
                </a:gridCol>
                <a:gridCol w="2160270">
                  <a:extLst>
                    <a:ext uri="{9D8B030D-6E8A-4147-A177-3AD203B41FA5}">
                      <a16:colId xmlns="" xmlns:a16="http://schemas.microsoft.com/office/drawing/2014/main" val="10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小猪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大狮子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大象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老虎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89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3F4B51C-3922-DEBC-BA72-146720FD1F01}"/>
              </a:ext>
            </a:extLst>
          </p:cNvPr>
          <p:cNvSpPr txBox="1"/>
          <p:nvPr/>
        </p:nvSpPr>
        <p:spPr>
          <a:xfrm>
            <a:off x="1956878" y="1631052"/>
            <a:ext cx="43567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Office PowerPoint</Application>
  <PresentationFormat>全屏显示(16:9)</PresentationFormat>
  <Paragraphs>60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Calibri</vt:lpstr>
      <vt:lpstr>楷体</vt:lpstr>
      <vt:lpstr>汉语拼音</vt:lpstr>
      <vt:lpstr>Times New Roman</vt:lpstr>
      <vt:lpstr>黑体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2024-12-12T01:36:52Z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