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5" r:id="rId9"/>
    <p:sldId id="2072" r:id="rId10"/>
    <p:sldId id="2076" r:id="rId11"/>
    <p:sldId id="2061" r:id="rId12"/>
  </p:sldIdLst>
  <p:sldSz cx="9144000" cy="5143500" type="screen16x9"/>
  <p:notesSz cx="6858000" cy="9144000"/>
  <p:embeddedFontLst>
    <p:embeddedFont>
      <p:font typeface="汉语拼音" pitchFamily="34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黑体" pitchFamily="49" charset="-122"/>
      <p:regular r:id="rId20"/>
    </p:embeddedFont>
    <p:embeddedFont>
      <p:font typeface="楷体" pitchFamily="49" charset="-122"/>
      <p:regular r:id="rId2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>
        <p:scale>
          <a:sx n="100" d="100"/>
          <a:sy n="100" d="100"/>
        </p:scale>
        <p:origin x="-1884" y="-888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7" name="yt_shape_11147"/>
          <p:cNvSpPr txBox="1"/>
          <p:nvPr/>
        </p:nvSpPr>
        <p:spPr>
          <a:xfrm>
            <a:off x="1331640" y="2007236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1630711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63688" y="1236697"/>
            <a:ext cx="5889438" cy="1159787"/>
            <a:chOff x="2252582" y="1347614"/>
            <a:chExt cx="5889438" cy="1159787"/>
          </a:xfrm>
        </p:grpSpPr>
        <p:sp>
          <p:nvSpPr>
            <p:cNvPr id="6" name="标题 1"/>
            <p:cNvSpPr txBox="1"/>
            <p:nvPr/>
          </p:nvSpPr>
          <p:spPr>
            <a:xfrm>
              <a:off x="2597404" y="1347614"/>
              <a:ext cx="5544616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海底世界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52582" y="1495262"/>
              <a:ext cx="1004528" cy="1012139"/>
              <a:chOff x="2934562" y="2151498"/>
              <a:chExt cx="1004528" cy="101213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4562" y="2151498"/>
                <a:ext cx="1004528" cy="1012139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88716" y="2239328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23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6" name="yt_shape_11116"/>
          <p:cNvSpPr txBox="1"/>
          <p:nvPr/>
        </p:nvSpPr>
        <p:spPr>
          <a:xfrm>
            <a:off x="1187624" y="843558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1117" name="yt_shape_11117"/>
          <p:cNvSpPr txBox="1"/>
          <p:nvPr/>
        </p:nvSpPr>
        <p:spPr>
          <a:xfrm>
            <a:off x="1187624" y="2105190"/>
            <a:ext cx="4644152" cy="121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波涛澎湃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宁静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器官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itchFamily="14"/>
              <a:cs typeface="Times New Roman" pitchFamily="14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危险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海参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攻击</a:t>
            </a:r>
          </a:p>
        </p:txBody>
      </p:sp>
      <p:sp>
        <p:nvSpPr>
          <p:cNvPr id="11118" name="yt_shape_11118"/>
          <p:cNvSpPr txBox="1"/>
          <p:nvPr/>
        </p:nvSpPr>
        <p:spPr>
          <a:xfrm>
            <a:off x="1187624" y="3380922"/>
            <a:ext cx="4183838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反推力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迅速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后退</a:t>
            </a:r>
          </a:p>
        </p:txBody>
      </p:sp>
      <p:pic>
        <p:nvPicPr>
          <p:cNvPr id="11119" name="yt_image_11119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105190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1121">
            <a:extLst>
              <a:ext uri="{FF2B5EF4-FFF2-40B4-BE49-F238E27FC236}">
                <a16:creationId xmlns:a16="http://schemas.microsoft.com/office/drawing/2014/main" xmlns="" id="{AB62CAA6-6E49-DC4F-9824-B0B9DBDCB02B}"/>
              </a:ext>
            </a:extLst>
          </p:cNvPr>
          <p:cNvSpPr txBox="1"/>
          <p:nvPr/>
        </p:nvSpPr>
        <p:spPr>
          <a:xfrm>
            <a:off x="6947120" y="3101867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23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2" name="yt_shape_11122"/>
          <p:cNvSpPr txBox="1"/>
          <p:nvPr/>
        </p:nvSpPr>
        <p:spPr>
          <a:xfrm>
            <a:off x="1296000" y="935999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给下面的字补全正确的读音。</a:t>
            </a:r>
          </a:p>
        </p:txBody>
      </p:sp>
      <p:sp>
        <p:nvSpPr>
          <p:cNvPr id="11123" name="yt_shape_11123"/>
          <p:cNvSpPr txBox="1"/>
          <p:nvPr/>
        </p:nvSpPr>
        <p:spPr>
          <a:xfrm>
            <a:off x="1296000" y="1551301"/>
            <a:ext cx="4620176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10255" algn="l"/>
                <a:tab pos="5460510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窃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q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iè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ī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1124" name="yt_shape_11124"/>
          <p:cNvSpPr txBox="1"/>
          <p:nvPr/>
        </p:nvSpPr>
        <p:spPr>
          <a:xfrm>
            <a:off x="1296000" y="2174618"/>
            <a:ext cx="2938625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10255" algn="l"/>
                <a:tab pos="5460510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警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ǐng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1125" name="yt_shape_11125"/>
          <p:cNvSpPr txBox="1"/>
          <p:nvPr/>
        </p:nvSpPr>
        <p:spPr>
          <a:xfrm>
            <a:off x="1296000" y="2797935"/>
            <a:ext cx="493917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10255" algn="l"/>
                <a:tab pos="5460510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胞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b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āo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煤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éi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1126" name="yt_shape_11126"/>
          <p:cNvSpPr txBox="1"/>
          <p:nvPr/>
        </p:nvSpPr>
        <p:spPr>
          <a:xfrm>
            <a:off x="1296000" y="3430777"/>
            <a:ext cx="4921540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10255" algn="l"/>
                <a:tab pos="5460510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储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ǔ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属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ǔ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32B26FD-EFEE-23AF-A157-7F816E805BD9}"/>
              </a:ext>
            </a:extLst>
          </p:cNvPr>
          <p:cNvSpPr txBox="1"/>
          <p:nvPr/>
        </p:nvSpPr>
        <p:spPr>
          <a:xfrm>
            <a:off x="2160873" y="1511620"/>
            <a:ext cx="79286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iè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6CFF64E-EB55-0BA9-22E2-FCCC3AEDBA14}"/>
              </a:ext>
            </a:extLst>
          </p:cNvPr>
          <p:cNvSpPr txBox="1"/>
          <p:nvPr/>
        </p:nvSpPr>
        <p:spPr>
          <a:xfrm>
            <a:off x="5001228" y="1502095"/>
            <a:ext cx="63569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ī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138E332-B39A-47A3-4897-2840B7E9B45C}"/>
              </a:ext>
            </a:extLst>
          </p:cNvPr>
          <p:cNvSpPr txBox="1"/>
          <p:nvPr/>
        </p:nvSpPr>
        <p:spPr>
          <a:xfrm>
            <a:off x="2119598" y="2120769"/>
            <a:ext cx="1011937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ǐng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DB893D9-854A-9D90-E778-C25941669A5C}"/>
              </a:ext>
            </a:extLst>
          </p:cNvPr>
          <p:cNvSpPr txBox="1"/>
          <p:nvPr/>
        </p:nvSpPr>
        <p:spPr>
          <a:xfrm>
            <a:off x="2141823" y="2720154"/>
            <a:ext cx="89287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āo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EC74B50-08BA-083A-A94D-7ACD6E77A6EB}"/>
              </a:ext>
            </a:extLst>
          </p:cNvPr>
          <p:cNvSpPr txBox="1"/>
          <p:nvPr/>
        </p:nvSpPr>
        <p:spPr>
          <a:xfrm>
            <a:off x="5198078" y="2748729"/>
            <a:ext cx="79286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éi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1D9E348-C046-C7FF-F08A-BD33A8402BBC}"/>
              </a:ext>
            </a:extLst>
          </p:cNvPr>
          <p:cNvSpPr txBox="1"/>
          <p:nvPr/>
        </p:nvSpPr>
        <p:spPr>
          <a:xfrm>
            <a:off x="2343172" y="3391096"/>
            <a:ext cx="735710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ǔ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CBB64CD-9A86-E9B2-B9C4-6F87FA332E1D}"/>
              </a:ext>
            </a:extLst>
          </p:cNvPr>
          <p:cNvSpPr txBox="1"/>
          <p:nvPr/>
        </p:nvSpPr>
        <p:spPr>
          <a:xfrm>
            <a:off x="5237766" y="3372046"/>
            <a:ext cx="735710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ǔ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7" name="yt_shape_11127"/>
          <p:cNvSpPr txBox="1"/>
          <p:nvPr/>
        </p:nvSpPr>
        <p:spPr>
          <a:xfrm>
            <a:off x="1296000" y="935999"/>
            <a:ext cx="567944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给下面加点的字选择正确的读音。</a:t>
            </a:r>
          </a:p>
        </p:txBody>
      </p:sp>
      <p:sp>
        <p:nvSpPr>
          <p:cNvPr id="11128" name="yt_shape_11128"/>
          <p:cNvSpPr txBox="1"/>
          <p:nvPr/>
        </p:nvSpPr>
        <p:spPr>
          <a:xfrm>
            <a:off x="2624823" y="1551301"/>
            <a:ext cx="3099305" cy="56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chāi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chā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chà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BB843BB-AD93-491C-BD0E-1240022FB5CA}"/>
              </a:ext>
            </a:extLst>
          </p:cNvPr>
          <p:cNvSpPr txBox="1"/>
          <p:nvPr/>
        </p:nvSpPr>
        <p:spPr>
          <a:xfrm>
            <a:off x="2672448" y="2274005"/>
            <a:ext cx="811910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chāi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03B7E90-478A-61BC-2933-60380A12998F}"/>
              </a:ext>
            </a:extLst>
          </p:cNvPr>
          <p:cNvSpPr txBox="1"/>
          <p:nvPr/>
        </p:nvSpPr>
        <p:spPr>
          <a:xfrm>
            <a:off x="6234779" y="2274193"/>
            <a:ext cx="713485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chà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591B687-AC1B-364F-F904-8DE924E581E4}"/>
              </a:ext>
            </a:extLst>
          </p:cNvPr>
          <p:cNvSpPr txBox="1"/>
          <p:nvPr/>
        </p:nvSpPr>
        <p:spPr>
          <a:xfrm>
            <a:off x="2656573" y="2925781"/>
            <a:ext cx="713485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chā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8232" y="2283718"/>
            <a:ext cx="667814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15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出</a:t>
            </a:r>
            <a:r>
              <a:rPr lang="zh-CN" altLang="zh-CN" sz="2800" b="1" spc="-1960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差</a:t>
            </a:r>
            <a:r>
              <a:rPr lang="en-US" altLang="zh-CN" sz="4200" b="1" spc="-1008" baseline="-35000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dirty="0">
                <a:solidFill>
                  <a:srgbClr val="000000"/>
                </a:solidFill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dirty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dirty="0" err="1">
                <a:solidFill>
                  <a:srgbClr val="FF0000">
                    <a:alpha val="0"/>
                  </a:srgbClr>
                </a:solidFill>
                <a:latin typeface="Times New Roman" pitchFamily="12"/>
                <a:ea typeface="宋体" pitchFamily="12"/>
                <a:cs typeface="宋体" pitchFamily="12"/>
              </a:rPr>
              <a:t>chāi</a:t>
            </a:r>
            <a:r>
              <a:rPr lang="zh-CN" altLang="zh-CN" sz="2800" dirty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dirty="0" smtClean="0">
                <a:solidFill>
                  <a:srgbClr val="000000"/>
                </a:solidFill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12"/>
                <a:ea typeface="宋体" pitchFamily="12"/>
                <a:cs typeface="宋体" pitchFamily="12"/>
              </a:rPr>
              <a:t>  </a:t>
            </a:r>
            <a:r>
              <a:rPr lang="zh-CN" altLang="zh-CN" sz="2800" b="1" spc="-1960" dirty="0" smtClean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差</a:t>
            </a:r>
            <a:r>
              <a:rPr lang="en-US" altLang="zh-CN" sz="4200" b="1" spc="-1008" baseline="-35000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不多</a:t>
            </a:r>
            <a:r>
              <a:rPr lang="zh-CN" altLang="zh-CN" sz="2800" b="1" dirty="0">
                <a:solidFill>
                  <a:srgbClr val="000000"/>
                </a:solidFill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dirty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dirty="0" err="1">
                <a:solidFill>
                  <a:srgbClr val="FF0000">
                    <a:alpha val="0"/>
                  </a:srgbClr>
                </a:solidFill>
                <a:latin typeface="Times New Roman" pitchFamily="12"/>
                <a:ea typeface="宋体" pitchFamily="12"/>
                <a:cs typeface="宋体" pitchFamily="12"/>
              </a:rPr>
              <a:t>chà</a:t>
            </a:r>
            <a:r>
              <a:rPr lang="zh-CN" altLang="zh-CN" sz="2800" dirty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dirty="0">
                <a:solidFill>
                  <a:srgbClr val="000000"/>
                </a:solidFill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dirty="0">
              <a:solidFill>
                <a:srgbClr val="000000"/>
              </a:solidFill>
              <a:latin typeface="Times New Roman" pitchFamily="12"/>
              <a:ea typeface="宋体" pitchFamily="12"/>
              <a:cs typeface="宋体" pitchFamily="12"/>
            </a:endParaRPr>
          </a:p>
          <a:p>
            <a:pPr marL="0" lvl="7" hangingPunct="0">
              <a:lnSpc>
                <a:spcPct val="150000"/>
              </a:lnSpc>
            </a:pPr>
            <a:r>
              <a:rPr lang="en-US" altLang="zh-CN" sz="2800" b="1" spc="-1960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                                 </a:t>
            </a:r>
            <a:r>
              <a:rPr lang="zh-CN" altLang="zh-CN" sz="2800" b="1" spc="-1960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差</a:t>
            </a:r>
            <a:r>
              <a:rPr lang="en-US" altLang="zh-CN" sz="4200" b="1" spc="-1008" baseline="-35000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错</a:t>
            </a:r>
            <a:r>
              <a:rPr lang="zh-CN" altLang="zh-CN" sz="2800" b="1" dirty="0">
                <a:solidFill>
                  <a:srgbClr val="000000"/>
                </a:solidFill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dirty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dirty="0" err="1">
                <a:solidFill>
                  <a:srgbClr val="FF0000">
                    <a:alpha val="0"/>
                  </a:srgbClr>
                </a:solidFill>
                <a:latin typeface="Times New Roman" pitchFamily="12"/>
                <a:ea typeface="宋体" pitchFamily="12"/>
                <a:cs typeface="宋体" pitchFamily="12"/>
              </a:rPr>
              <a:t>chā</a:t>
            </a:r>
            <a:r>
              <a:rPr lang="zh-CN" altLang="zh-CN" sz="2800" dirty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dirty="0">
                <a:solidFill>
                  <a:srgbClr val="000000"/>
                </a:solidFill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9" name="yt_shape_11129"/>
          <p:cNvSpPr txBox="1"/>
          <p:nvPr/>
        </p:nvSpPr>
        <p:spPr>
          <a:xfrm>
            <a:off x="1296000" y="935999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1130" name="yt_shape_11130"/>
          <p:cNvSpPr txBox="1"/>
          <p:nvPr/>
        </p:nvSpPr>
        <p:spPr>
          <a:xfrm>
            <a:off x="1296000" y="1551301"/>
            <a:ext cx="1697581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níng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jìng</a:t>
            </a:r>
          </a:p>
        </p:txBody>
      </p:sp>
      <p:sp>
        <p:nvSpPr>
          <p:cNvPr id="11132" name="yt_shape_11132"/>
          <p:cNvSpPr txBox="1"/>
          <p:nvPr/>
        </p:nvSpPr>
        <p:spPr>
          <a:xfrm>
            <a:off x="3288382" y="1555406"/>
            <a:ext cx="142346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gōng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jī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11134" name="yt_shape_11134"/>
          <p:cNvSpPr txBox="1"/>
          <p:nvPr/>
        </p:nvSpPr>
        <p:spPr>
          <a:xfrm>
            <a:off x="5105110" y="1544230"/>
            <a:ext cx="1316066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xùn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sù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11135" name="yt_shape_11135"/>
          <p:cNvSpPr txBox="1"/>
          <p:nvPr/>
        </p:nvSpPr>
        <p:spPr>
          <a:xfrm>
            <a:off x="5144396" y="2287728"/>
            <a:ext cx="128560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迅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速</a:t>
            </a:r>
          </a:p>
        </p:txBody>
      </p:sp>
      <p:cxnSp>
        <p:nvCxnSpPr>
          <p:cNvPr id="2" name="直接连接符 13">
            <a:extLst>
              <a:ext uri="{FF2B5EF4-FFF2-40B4-BE49-F238E27FC236}">
                <a16:creationId xmlns:a16="http://schemas.microsoft.com/office/drawing/2014/main" xmlns="" id="{7D46225D-7B48-6B5A-EAA4-91E6CFCFF2C4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8078810" y="220857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xmlns="" id="{F44E39E0-FD1A-3976-A49E-6C69CC41E835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7718810" y="256857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13">
            <a:extLst>
              <a:ext uri="{FF2B5EF4-FFF2-40B4-BE49-F238E27FC236}">
                <a16:creationId xmlns:a16="http://schemas.microsoft.com/office/drawing/2014/main" xmlns="" id="{59F3E6DC-E262-DF79-0027-B75005A35E43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8078810" y="220857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15">
            <a:extLst>
              <a:ext uri="{FF2B5EF4-FFF2-40B4-BE49-F238E27FC236}">
                <a16:creationId xmlns:a16="http://schemas.microsoft.com/office/drawing/2014/main" xmlns="" id="{BB237012-AFE9-7D26-B273-70ABD5F1458C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7718810" y="256857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3">
            <a:extLst>
              <a:ext uri="{FF2B5EF4-FFF2-40B4-BE49-F238E27FC236}">
                <a16:creationId xmlns:a16="http://schemas.microsoft.com/office/drawing/2014/main" xmlns="" id="{8B54044B-1160-2C0E-0EC0-175882130793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7358810" y="220857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xmlns="" id="{53BF9E17-1902-E23F-1FC6-05BFA7F441D0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6998810" y="256857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11">
            <a:extLst>
              <a:ext uri="{FF2B5EF4-FFF2-40B4-BE49-F238E27FC236}">
                <a16:creationId xmlns:a16="http://schemas.microsoft.com/office/drawing/2014/main" xmlns="" id="{D8D1650C-BC40-525F-D8C4-EB96C9E85A65}"/>
              </a:ext>
            </a:extLst>
          </p:cNvPr>
          <p:cNvSpPr>
            <a:spLocks noChangeAspect="1"/>
          </p:cNvSpPr>
          <p:nvPr/>
        </p:nvSpPr>
        <p:spPr>
          <a:xfrm>
            <a:off x="6998810" y="220857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呈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BD2545DB-7C06-0D8B-E901-AEBE294D32D4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8078810" y="220857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A70F6290-27FC-32B2-AC0B-69741D9EAF6D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7718810" y="256857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E3750FE-251D-5CA9-FEAE-9AC4C41B771C}"/>
              </a:ext>
            </a:extLst>
          </p:cNvPr>
          <p:cNvSpPr>
            <a:spLocks noChangeAspect="1"/>
          </p:cNvSpPr>
          <p:nvPr/>
        </p:nvSpPr>
        <p:spPr>
          <a:xfrm>
            <a:off x="7718810" y="220857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现</a:t>
            </a:r>
          </a:p>
        </p:txBody>
      </p:sp>
      <p:cxnSp>
        <p:nvCxnSpPr>
          <p:cNvPr id="12" name="直接连接符 13">
            <a:extLst>
              <a:ext uri="{FF2B5EF4-FFF2-40B4-BE49-F238E27FC236}">
                <a16:creationId xmlns:a16="http://schemas.microsoft.com/office/drawing/2014/main" xmlns="" id="{B471CE52-8DFD-13F9-41C7-5C6ED5FA0180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2393282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:a16="http://schemas.microsoft.com/office/drawing/2014/main" xmlns="" id="{9E39D926-6C92-7671-C38B-ADB80031F80D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2033282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C021A97E-C1AD-2FDD-0C2C-EA5B382655E2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2393282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5">
            <a:extLst>
              <a:ext uri="{FF2B5EF4-FFF2-40B4-BE49-F238E27FC236}">
                <a16:creationId xmlns:a16="http://schemas.microsoft.com/office/drawing/2014/main" xmlns="" id="{631817FC-FDA9-11D7-372E-19F6343CA277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2033282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3">
            <a:extLst>
              <a:ext uri="{FF2B5EF4-FFF2-40B4-BE49-F238E27FC236}">
                <a16:creationId xmlns:a16="http://schemas.microsoft.com/office/drawing/2014/main" xmlns="" id="{DF47187B-A8AB-48D0-2750-DE4B7AA204BE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1673282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5">
            <a:extLst>
              <a:ext uri="{FF2B5EF4-FFF2-40B4-BE49-F238E27FC236}">
                <a16:creationId xmlns:a16="http://schemas.microsoft.com/office/drawing/2014/main" xmlns="" id="{0C20FA73-750E-DB3A-E72A-519F438B9F00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1313282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矩形 11">
            <a:extLst>
              <a:ext uri="{FF2B5EF4-FFF2-40B4-BE49-F238E27FC236}">
                <a16:creationId xmlns:a16="http://schemas.microsoft.com/office/drawing/2014/main" xmlns="" id="{AB050900-F2A3-546A-1B14-5DB7CAAFDAA7}"/>
              </a:ext>
            </a:extLst>
          </p:cNvPr>
          <p:cNvSpPr>
            <a:spLocks noChangeAspect="1"/>
          </p:cNvSpPr>
          <p:nvPr/>
        </p:nvSpPr>
        <p:spPr>
          <a:xfrm>
            <a:off x="1313282" y="221175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呈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6216CCB8-5071-C168-C543-0894552BBE6E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2393282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F28D4AA3-0F53-7F71-3B04-F8144C4E26BF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2033282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02D85F1B-6776-9DB2-219B-1185EF81811C}"/>
              </a:ext>
            </a:extLst>
          </p:cNvPr>
          <p:cNvSpPr>
            <a:spLocks noChangeAspect="1"/>
          </p:cNvSpPr>
          <p:nvPr/>
        </p:nvSpPr>
        <p:spPr>
          <a:xfrm>
            <a:off x="2033282" y="221175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现</a:t>
            </a:r>
          </a:p>
        </p:txBody>
      </p:sp>
      <p:sp>
        <p:nvSpPr>
          <p:cNvPr id="11131" name="yt_shape_11131"/>
          <p:cNvSpPr txBox="1"/>
          <p:nvPr/>
        </p:nvSpPr>
        <p:spPr>
          <a:xfrm>
            <a:off x="1398669" y="2290908"/>
            <a:ext cx="128560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宁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静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:a16="http://schemas.microsoft.com/office/drawing/2014/main" xmlns="" id="{C92C5B05-B1F2-B6F2-6867-D313F3421740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4333251" y="221974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:a16="http://schemas.microsoft.com/office/drawing/2014/main" xmlns="" id="{CCDF9C07-90BB-5DC5-D0CC-0E5C667E4FE7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3973251" y="257974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13">
            <a:extLst>
              <a:ext uri="{FF2B5EF4-FFF2-40B4-BE49-F238E27FC236}">
                <a16:creationId xmlns:a16="http://schemas.microsoft.com/office/drawing/2014/main" xmlns="" id="{E0EB355D-5EC0-3C5C-C736-20B7611D3D05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4333251" y="221974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15">
            <a:extLst>
              <a:ext uri="{FF2B5EF4-FFF2-40B4-BE49-F238E27FC236}">
                <a16:creationId xmlns:a16="http://schemas.microsoft.com/office/drawing/2014/main" xmlns="" id="{0E3DF75D-ECB0-33ED-BA1A-1EDF8412B7F8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3973251" y="257974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13">
            <a:extLst>
              <a:ext uri="{FF2B5EF4-FFF2-40B4-BE49-F238E27FC236}">
                <a16:creationId xmlns:a16="http://schemas.microsoft.com/office/drawing/2014/main" xmlns="" id="{BE997DD3-24A7-AC8C-54F6-A5558792A2C1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3613251" y="221974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15">
            <a:extLst>
              <a:ext uri="{FF2B5EF4-FFF2-40B4-BE49-F238E27FC236}">
                <a16:creationId xmlns:a16="http://schemas.microsoft.com/office/drawing/2014/main" xmlns="" id="{E4B15602-E2AA-7D97-485B-7BFB94D1608D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3253251" y="257974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11">
            <a:extLst>
              <a:ext uri="{FF2B5EF4-FFF2-40B4-BE49-F238E27FC236}">
                <a16:creationId xmlns:a16="http://schemas.microsoft.com/office/drawing/2014/main" xmlns="" id="{DFE5F66E-3FE0-D3E2-43D9-D0807E0F6004}"/>
              </a:ext>
            </a:extLst>
          </p:cNvPr>
          <p:cNvSpPr>
            <a:spLocks noChangeAspect="1"/>
          </p:cNvSpPr>
          <p:nvPr/>
        </p:nvSpPr>
        <p:spPr>
          <a:xfrm>
            <a:off x="3253251" y="221974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呈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2CBC5A68-927E-6EA2-EF75-3064F78F60CF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4333251" y="221974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AA66D5C8-96C5-0876-FA47-2DF854ADA45B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3973251" y="257974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D86755D-8B55-288A-F0EF-4603F4F2C356}"/>
              </a:ext>
            </a:extLst>
          </p:cNvPr>
          <p:cNvSpPr>
            <a:spLocks noChangeAspect="1"/>
          </p:cNvSpPr>
          <p:nvPr/>
        </p:nvSpPr>
        <p:spPr>
          <a:xfrm>
            <a:off x="3973251" y="221974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现</a:t>
            </a:r>
          </a:p>
        </p:txBody>
      </p:sp>
      <p:sp>
        <p:nvSpPr>
          <p:cNvPr id="11133" name="yt_shape_11133"/>
          <p:cNvSpPr txBox="1"/>
          <p:nvPr/>
        </p:nvSpPr>
        <p:spPr>
          <a:xfrm>
            <a:off x="3350951" y="2298905"/>
            <a:ext cx="128560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攻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击</a:t>
            </a:r>
          </a:p>
        </p:txBody>
      </p:sp>
      <p:cxnSp>
        <p:nvCxnSpPr>
          <p:cNvPr id="32" name="直接连接符 13">
            <a:extLst>
              <a:ext uri="{FF2B5EF4-FFF2-40B4-BE49-F238E27FC236}">
                <a16:creationId xmlns:a16="http://schemas.microsoft.com/office/drawing/2014/main" xmlns="" id="{43B552CB-CB72-05FA-55B8-016E27A811F2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6147200" y="220857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15">
            <a:extLst>
              <a:ext uri="{FF2B5EF4-FFF2-40B4-BE49-F238E27FC236}">
                <a16:creationId xmlns:a16="http://schemas.microsoft.com/office/drawing/2014/main" xmlns="" id="{2B02C0F7-4681-50A4-B72A-717E8CE0EE5B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5787200" y="256857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13">
            <a:extLst>
              <a:ext uri="{FF2B5EF4-FFF2-40B4-BE49-F238E27FC236}">
                <a16:creationId xmlns:a16="http://schemas.microsoft.com/office/drawing/2014/main" xmlns="" id="{947255DB-9C61-7EB1-8C03-0AFF01B54EFD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6147200" y="220857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15">
            <a:extLst>
              <a:ext uri="{FF2B5EF4-FFF2-40B4-BE49-F238E27FC236}">
                <a16:creationId xmlns:a16="http://schemas.microsoft.com/office/drawing/2014/main" xmlns="" id="{8E504699-05B7-ADC1-F6F8-85013634A1A7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5787200" y="256857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13">
            <a:extLst>
              <a:ext uri="{FF2B5EF4-FFF2-40B4-BE49-F238E27FC236}">
                <a16:creationId xmlns:a16="http://schemas.microsoft.com/office/drawing/2014/main" xmlns="" id="{6BB16A5B-096A-44DC-CE4E-4D826BA858A8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5427200" y="220857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15">
            <a:extLst>
              <a:ext uri="{FF2B5EF4-FFF2-40B4-BE49-F238E27FC236}">
                <a16:creationId xmlns:a16="http://schemas.microsoft.com/office/drawing/2014/main" xmlns="" id="{3DF546B0-9A9A-DC7B-DED0-C3DE306CD8ED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5067200" y="256857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11">
            <a:extLst>
              <a:ext uri="{FF2B5EF4-FFF2-40B4-BE49-F238E27FC236}">
                <a16:creationId xmlns:a16="http://schemas.microsoft.com/office/drawing/2014/main" xmlns="" id="{E4388401-A6DB-736E-9303-61A19DA82FFE}"/>
              </a:ext>
            </a:extLst>
          </p:cNvPr>
          <p:cNvSpPr>
            <a:spLocks noChangeAspect="1"/>
          </p:cNvSpPr>
          <p:nvPr/>
        </p:nvSpPr>
        <p:spPr>
          <a:xfrm>
            <a:off x="5067200" y="220857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呈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74EE4753-64F8-5B21-7062-0D955ED8D586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6147200" y="220857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6ED1CC5C-BB0C-2DF4-591C-701B9ABFD48F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5787200" y="256857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3DD3CC1-BDBF-F7BE-D1DA-C45340ED2EF1}"/>
              </a:ext>
            </a:extLst>
          </p:cNvPr>
          <p:cNvSpPr>
            <a:spLocks noChangeAspect="1"/>
          </p:cNvSpPr>
          <p:nvPr/>
        </p:nvSpPr>
        <p:spPr>
          <a:xfrm>
            <a:off x="5787200" y="220857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现</a:t>
            </a:r>
          </a:p>
        </p:txBody>
      </p:sp>
      <p:sp>
        <p:nvSpPr>
          <p:cNvPr id="42" name="yt_shape_11136">
            <a:extLst>
              <a:ext uri="{FF2B5EF4-FFF2-40B4-BE49-F238E27FC236}">
                <a16:creationId xmlns:a16="http://schemas.microsoft.com/office/drawing/2014/main" xmlns="" id="{3F8FD0E5-8009-A7AF-EB80-F81074567E24}"/>
              </a:ext>
            </a:extLst>
          </p:cNvPr>
          <p:cNvSpPr txBox="1"/>
          <p:nvPr/>
        </p:nvSpPr>
        <p:spPr>
          <a:xfrm>
            <a:off x="7020272" y="1500513"/>
            <a:ext cx="1465145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qì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guān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43" name="yt_shape_11137">
            <a:extLst>
              <a:ext uri="{FF2B5EF4-FFF2-40B4-BE49-F238E27FC236}">
                <a16:creationId xmlns:a16="http://schemas.microsoft.com/office/drawing/2014/main" xmlns="" id="{37077D44-7E3C-5429-24F7-911EDDA93277}"/>
              </a:ext>
            </a:extLst>
          </p:cNvPr>
          <p:cNvSpPr txBox="1"/>
          <p:nvPr/>
        </p:nvSpPr>
        <p:spPr>
          <a:xfrm>
            <a:off x="7098993" y="2287728"/>
            <a:ext cx="128560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器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5" grpId="0" build="allAtOnce"/>
      <p:bldP spid="11131" grpId="0" build="allAtOnce"/>
      <p:bldP spid="11133" grpId="0" build="allAtOnce"/>
      <p:bldP spid="4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8" name="yt_shape_11138"/>
          <p:cNvSpPr txBox="1"/>
          <p:nvPr/>
        </p:nvSpPr>
        <p:spPr>
          <a:xfrm>
            <a:off x="1296000" y="935999"/>
            <a:ext cx="207268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1139" name="yt_shape_11139"/>
          <p:cNvSpPr txBox="1"/>
          <p:nvPr/>
        </p:nvSpPr>
        <p:spPr>
          <a:xfrm>
            <a:off x="1296000" y="1551301"/>
            <a:ext cx="79565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波涛澎湃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波涛奔腾冲击。形容声势浩大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spc="150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1140" name="yt_shape_11140"/>
          <p:cNvSpPr txBox="1"/>
          <p:nvPr/>
        </p:nvSpPr>
        <p:spPr>
          <a:xfrm>
            <a:off x="1296000" y="2173812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窃窃私语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私下里小声交谈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蕴藏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蓄积而未显露或未发掘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7A36FA4-728F-A626-736A-8563AE991D0A}"/>
              </a:ext>
            </a:extLst>
          </p:cNvPr>
          <p:cNvSpPr txBox="1"/>
          <p:nvPr/>
        </p:nvSpPr>
        <p:spPr>
          <a:xfrm>
            <a:off x="3485639" y="1479095"/>
            <a:ext cx="54474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波涛奔腾冲击。形容声势浩大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1F8A2F1-F17B-2EB1-C1FF-0691C8A56FCE}"/>
              </a:ext>
            </a:extLst>
          </p:cNvPr>
          <p:cNvSpPr txBox="1"/>
          <p:nvPr/>
        </p:nvSpPr>
        <p:spPr>
          <a:xfrm>
            <a:off x="3349114" y="2101606"/>
            <a:ext cx="30375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私下里小声交谈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5318D48-A68B-88E5-7481-F25E7252539B}"/>
              </a:ext>
            </a:extLst>
          </p:cNvPr>
          <p:cNvSpPr txBox="1"/>
          <p:nvPr/>
        </p:nvSpPr>
        <p:spPr>
          <a:xfrm>
            <a:off x="2699792" y="2731990"/>
            <a:ext cx="410914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蓄积而未显露或未发掘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3" name="yt_shape_11143"/>
          <p:cNvSpPr txBox="1"/>
          <p:nvPr/>
        </p:nvSpPr>
        <p:spPr>
          <a:xfrm>
            <a:off x="1259632" y="627534"/>
            <a:ext cx="7307999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海面上波涛澎湃的时候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海底依然很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宁静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海里的动物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各有各的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活动方法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海底的植物差异也很大。海底蕴藏着丰富的煤、铁、石油和天然气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还有陆地上储量很少的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稀有金属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海底真是个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景色奇异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、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黑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物产丰富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世界。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37AD106-B3BC-A839-9122-92BACA373071}"/>
              </a:ext>
            </a:extLst>
          </p:cNvPr>
          <p:cNvSpPr txBox="1"/>
          <p:nvPr/>
        </p:nvSpPr>
        <p:spPr>
          <a:xfrm>
            <a:off x="7508509" y="555328"/>
            <a:ext cx="5372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163AB1F-CB82-F64F-3D5A-B8C1DABDAD9E}"/>
              </a:ext>
            </a:extLst>
          </p:cNvPr>
          <p:cNvSpPr txBox="1"/>
          <p:nvPr/>
        </p:nvSpPr>
        <p:spPr>
          <a:xfrm>
            <a:off x="1169621" y="1195408"/>
            <a:ext cx="8944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静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94661F5-66ED-52A4-727A-171651CA7B7C}"/>
              </a:ext>
            </a:extLst>
          </p:cNvPr>
          <p:cNvSpPr txBox="1"/>
          <p:nvPr/>
        </p:nvSpPr>
        <p:spPr>
          <a:xfrm>
            <a:off x="6170246" y="1195408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活动方法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43BA49F-2874-6F53-2822-44ACDF07F963}"/>
              </a:ext>
            </a:extLst>
          </p:cNvPr>
          <p:cNvSpPr txBox="1"/>
          <p:nvPr/>
        </p:nvSpPr>
        <p:spPr>
          <a:xfrm>
            <a:off x="1883996" y="3115648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稀有金属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B480426-2E49-3FFA-5F05-0D09F4D5C326}"/>
              </a:ext>
            </a:extLst>
          </p:cNvPr>
          <p:cNvSpPr txBox="1"/>
          <p:nvPr/>
        </p:nvSpPr>
        <p:spPr>
          <a:xfrm>
            <a:off x="6170246" y="3115648"/>
            <a:ext cx="1714122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景色奇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异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800B770-0378-0C66-D232-BFABA01EFD81}"/>
              </a:ext>
            </a:extLst>
          </p:cNvPr>
          <p:cNvSpPr txBox="1"/>
          <p:nvPr/>
        </p:nvSpPr>
        <p:spPr>
          <a:xfrm>
            <a:off x="1547664" y="3731883"/>
            <a:ext cx="19660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物产丰富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6" name="yt_shape_11146"/>
          <p:cNvSpPr txBox="1"/>
          <p:nvPr/>
        </p:nvSpPr>
        <p:spPr>
          <a:xfrm>
            <a:off x="1296001" y="1347812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7.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海洋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是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地球上最广阔的水体的总称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海洋的中心部分称作洋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边缘部分称作海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彼此沟通组成统一的水体。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5C386E1-DFA8-2FE6-3727-AF3DD20D5C8B}"/>
              </a:ext>
            </a:extLst>
          </p:cNvPr>
          <p:cNvSpPr txBox="1"/>
          <p:nvPr/>
        </p:nvSpPr>
        <p:spPr>
          <a:xfrm>
            <a:off x="1829878" y="1275606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海洋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全屏显示(16:9)</PresentationFormat>
  <Paragraphs>64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汉语拼音</vt:lpstr>
      <vt:lpstr>Calibri</vt:lpstr>
      <vt:lpstr>黑体</vt:lpstr>
      <vt:lpstr>楷体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